
<file path=[Content_Types].xml><?xml version="1.0" encoding="utf-8"?>
<Types xmlns="http://schemas.openxmlformats.org/package/2006/content-types">
  <Default Extension="bmp" ContentType="image/bmp"/>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98" r:id="rId5"/>
    <p:sldId id="259" r:id="rId6"/>
    <p:sldId id="270" r:id="rId7"/>
    <p:sldId id="272" r:id="rId8"/>
    <p:sldId id="273" r:id="rId9"/>
    <p:sldId id="260" r:id="rId10"/>
    <p:sldId id="306" r:id="rId11"/>
    <p:sldId id="261" r:id="rId12"/>
    <p:sldId id="262" r:id="rId13"/>
    <p:sldId id="263" r:id="rId14"/>
    <p:sldId id="264" r:id="rId15"/>
    <p:sldId id="265" r:id="rId16"/>
    <p:sldId id="266" r:id="rId17"/>
    <p:sldId id="274" r:id="rId18"/>
    <p:sldId id="268" r:id="rId19"/>
    <p:sldId id="299" r:id="rId20"/>
    <p:sldId id="301" r:id="rId21"/>
    <p:sldId id="300" r:id="rId22"/>
    <p:sldId id="302" r:id="rId23"/>
    <p:sldId id="303" r:id="rId24"/>
    <p:sldId id="304" r:id="rId25"/>
    <p:sldId id="305" r:id="rId26"/>
    <p:sldId id="275" r:id="rId27"/>
    <p:sldId id="276" r:id="rId28"/>
    <p:sldId id="280" r:id="rId29"/>
    <p:sldId id="269" r:id="rId30"/>
    <p:sldId id="279"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7" r:id="rId45"/>
    <p:sldId id="296" r:id="rId46"/>
    <p:sldId id="30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52"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11/7/2022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11/7/2022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11/7/2022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sz="1800"/>
            </a:lvl1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11/7/2022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11/7/2022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11/7/2022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11/7/2022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11/7/2022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11/7/2022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11/7/2022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‹Nº›</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11/7/2022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11/7/2022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a:t>micobacteriosis</a:t>
            </a:r>
            <a:endParaRPr lang="en-US" dirty="0"/>
          </a:p>
        </p:txBody>
      </p:sp>
      <p:sp>
        <p:nvSpPr>
          <p:cNvPr id="3" name="Subtítulo 2"/>
          <p:cNvSpPr>
            <a:spLocks noGrp="1"/>
          </p:cNvSpPr>
          <p:nvPr>
            <p:ph type="subTitle" idx="1"/>
          </p:nvPr>
        </p:nvSpPr>
        <p:spPr>
          <a:xfrm>
            <a:off x="1562100" y="4159624"/>
            <a:ext cx="9070848" cy="979639"/>
          </a:xfrm>
        </p:spPr>
        <p:txBody>
          <a:bodyPr/>
          <a:lstStyle/>
          <a:p>
            <a:r>
              <a:rPr lang="es-419" dirty="0"/>
              <a:t>Dr. Sergio Fernández García </a:t>
            </a:r>
          </a:p>
          <a:p>
            <a:r>
              <a:rPr lang="es-419" dirty="0"/>
              <a:t>Esp. 2do Grado Neumología</a:t>
            </a:r>
          </a:p>
          <a:p>
            <a:r>
              <a:rPr lang="es-419" dirty="0"/>
              <a:t>Profesor e Investigador Auxiliar.</a:t>
            </a:r>
          </a:p>
          <a:p>
            <a:endParaRPr lang="en-US" dirty="0"/>
          </a:p>
        </p:txBody>
      </p:sp>
    </p:spTree>
    <p:extLst>
      <p:ext uri="{BB962C8B-B14F-4D97-AF65-F5344CB8AC3E}">
        <p14:creationId xmlns:p14="http://schemas.microsoft.com/office/powerpoint/2010/main" val="33202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987300" y="1800519"/>
            <a:ext cx="10395741" cy="3497346"/>
          </a:xfrm>
          <a:prstGeom prst="rect">
            <a:avLst/>
          </a:prstGeom>
        </p:spPr>
      </p:pic>
    </p:spTree>
    <p:extLst>
      <p:ext uri="{BB962C8B-B14F-4D97-AF65-F5344CB8AC3E}">
        <p14:creationId xmlns:p14="http://schemas.microsoft.com/office/powerpoint/2010/main" val="396093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9778" y="1606069"/>
            <a:ext cx="10058400" cy="3836893"/>
          </a:xfrm>
        </p:spPr>
        <p:style>
          <a:lnRef idx="0">
            <a:schemeClr val="accent4"/>
          </a:lnRef>
          <a:fillRef idx="3">
            <a:schemeClr val="accent4"/>
          </a:fillRef>
          <a:effectRef idx="3">
            <a:schemeClr val="accent4"/>
          </a:effectRef>
          <a:fontRef idx="minor">
            <a:schemeClr val="lt1"/>
          </a:fontRef>
        </p:style>
        <p:txBody>
          <a:bodyPr/>
          <a:lstStyle/>
          <a:p>
            <a:pPr marL="0" indent="0">
              <a:buNone/>
            </a:pPr>
            <a:endParaRPr lang="en-US" dirty="0"/>
          </a:p>
          <a:p>
            <a:pPr marL="0" indent="0">
              <a:buNone/>
            </a:pPr>
            <a:r>
              <a:rPr lang="en-US" dirty="0"/>
              <a:t>Las </a:t>
            </a:r>
            <a:r>
              <a:rPr lang="en-US" dirty="0" err="1"/>
              <a:t>más</a:t>
            </a:r>
            <a:r>
              <a:rPr lang="en-US" dirty="0"/>
              <a:t> </a:t>
            </a:r>
            <a:r>
              <a:rPr lang="en-US" dirty="0" err="1"/>
              <a:t>frecuentes</a:t>
            </a:r>
            <a:r>
              <a:rPr lang="en-US" dirty="0"/>
              <a:t> </a:t>
            </a:r>
            <a:r>
              <a:rPr lang="en-US" dirty="0" err="1"/>
              <a:t>por</a:t>
            </a:r>
            <a:r>
              <a:rPr lang="en-US" dirty="0"/>
              <a:t> </a:t>
            </a:r>
            <a:r>
              <a:rPr lang="en-US" dirty="0" err="1"/>
              <a:t>orden</a:t>
            </a:r>
            <a:r>
              <a:rPr lang="en-US" dirty="0"/>
              <a:t> de </a:t>
            </a:r>
            <a:r>
              <a:rPr lang="en-US" dirty="0" err="1"/>
              <a:t>importancia</a:t>
            </a:r>
            <a:r>
              <a:rPr lang="en-US" dirty="0"/>
              <a:t>: </a:t>
            </a:r>
          </a:p>
          <a:p>
            <a:pPr>
              <a:buFont typeface="Courier New" panose="02070309020205020404" pitchFamily="49" charset="0"/>
              <a:buChar char="o"/>
            </a:pPr>
            <a:r>
              <a:rPr lang="en-US" b="1" dirty="0"/>
              <a:t>M. </a:t>
            </a:r>
            <a:r>
              <a:rPr lang="en-US" b="1" dirty="0" err="1"/>
              <a:t>Avium</a:t>
            </a:r>
            <a:r>
              <a:rPr lang="en-US" b="1" dirty="0"/>
              <a:t> Complex.</a:t>
            </a:r>
          </a:p>
          <a:p>
            <a:pPr>
              <a:buFont typeface="Courier New" panose="02070309020205020404" pitchFamily="49" charset="0"/>
              <a:buChar char="o"/>
            </a:pPr>
            <a:r>
              <a:rPr lang="en-US" b="1" dirty="0"/>
              <a:t>M. </a:t>
            </a:r>
            <a:r>
              <a:rPr lang="en-US" b="1" dirty="0" err="1"/>
              <a:t>Kansasii</a:t>
            </a:r>
            <a:r>
              <a:rPr lang="en-US" b="1" dirty="0"/>
              <a:t>.</a:t>
            </a:r>
          </a:p>
          <a:p>
            <a:pPr>
              <a:buFont typeface="Courier New" panose="02070309020205020404" pitchFamily="49" charset="0"/>
              <a:buChar char="o"/>
            </a:pPr>
            <a:r>
              <a:rPr lang="en-US" b="1" dirty="0"/>
              <a:t>M. </a:t>
            </a:r>
            <a:r>
              <a:rPr lang="en-US" b="1" dirty="0" err="1"/>
              <a:t>Abscessus</a:t>
            </a:r>
            <a:r>
              <a:rPr lang="en-US" b="1" dirty="0"/>
              <a:t>.</a:t>
            </a:r>
          </a:p>
          <a:p>
            <a:pPr>
              <a:buFont typeface="Courier New" panose="02070309020205020404" pitchFamily="49" charset="0"/>
              <a:buChar char="o"/>
            </a:pPr>
            <a:r>
              <a:rPr lang="en-US" dirty="0"/>
              <a:t>M. </a:t>
            </a:r>
            <a:r>
              <a:rPr lang="en-US" dirty="0" err="1"/>
              <a:t>Xenopi</a:t>
            </a:r>
            <a:r>
              <a:rPr lang="en-US" dirty="0"/>
              <a:t>.</a:t>
            </a:r>
          </a:p>
          <a:p>
            <a:pPr>
              <a:buFont typeface="Courier New" panose="02070309020205020404" pitchFamily="49" charset="0"/>
              <a:buChar char="o"/>
            </a:pPr>
            <a:r>
              <a:rPr lang="en-US" dirty="0"/>
              <a:t>M. </a:t>
            </a:r>
            <a:r>
              <a:rPr lang="en-US" dirty="0" err="1"/>
              <a:t>Simiae</a:t>
            </a:r>
            <a:r>
              <a:rPr lang="en-US" dirty="0"/>
              <a:t>.</a:t>
            </a:r>
          </a:p>
          <a:p>
            <a:pPr>
              <a:buFont typeface="Courier New" panose="02070309020205020404" pitchFamily="49" charset="0"/>
              <a:buChar char="o"/>
            </a:pPr>
            <a:r>
              <a:rPr lang="en-US" dirty="0"/>
              <a:t>M. </a:t>
            </a:r>
            <a:r>
              <a:rPr lang="en-US" dirty="0" err="1"/>
              <a:t>Fortuitum</a:t>
            </a:r>
            <a:r>
              <a:rPr lang="en-US" dirty="0"/>
              <a:t>.</a:t>
            </a:r>
          </a:p>
          <a:p>
            <a:pPr>
              <a:buFont typeface="Courier New" panose="02070309020205020404" pitchFamily="49" charset="0"/>
              <a:buChar char="o"/>
            </a:pPr>
            <a:r>
              <a:rPr lang="en-US" dirty="0"/>
              <a:t>M. </a:t>
            </a:r>
            <a:r>
              <a:rPr lang="en-US" dirty="0" err="1"/>
              <a:t>Szulgae</a:t>
            </a:r>
            <a:r>
              <a:rPr lang="en-US" dirty="0"/>
              <a:t>.</a:t>
            </a:r>
          </a:p>
          <a:p>
            <a:pPr marL="0" indent="0">
              <a:buNone/>
            </a:pPr>
            <a:endParaRPr lang="en-US" dirty="0"/>
          </a:p>
        </p:txBody>
      </p:sp>
      <p:sp>
        <p:nvSpPr>
          <p:cNvPr id="4" name="Cerrar llave 3"/>
          <p:cNvSpPr/>
          <p:nvPr/>
        </p:nvSpPr>
        <p:spPr>
          <a:xfrm>
            <a:off x="3619892" y="2498104"/>
            <a:ext cx="122549" cy="97096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CuadroTexto 4"/>
          <p:cNvSpPr txBox="1"/>
          <p:nvPr/>
        </p:nvSpPr>
        <p:spPr>
          <a:xfrm>
            <a:off x="3959258" y="2846895"/>
            <a:ext cx="5665509" cy="646331"/>
          </a:xfrm>
          <a:prstGeom prst="rect">
            <a:avLst/>
          </a:prstGeom>
          <a:noFill/>
        </p:spPr>
        <p:txBody>
          <a:bodyPr wrap="square" rtlCol="0">
            <a:spAutoFit/>
          </a:bodyPr>
          <a:lstStyle/>
          <a:p>
            <a:pPr algn="just"/>
            <a:r>
              <a:rPr lang="es-419" dirty="0"/>
              <a:t>Son las más frecuentes y de las que se tiene más experiencia.</a:t>
            </a:r>
            <a:endParaRPr lang="en-US" dirty="0"/>
          </a:p>
        </p:txBody>
      </p:sp>
    </p:spTree>
    <p:extLst>
      <p:ext uri="{BB962C8B-B14F-4D97-AF65-F5344CB8AC3E}">
        <p14:creationId xmlns:p14="http://schemas.microsoft.com/office/powerpoint/2010/main" val="289274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n-US" dirty="0"/>
            </a:br>
            <a:r>
              <a:rPr lang="en-US" dirty="0"/>
              <a:t>CLASIFICACIÓN (CASAL, 2000)</a:t>
            </a:r>
            <a:br>
              <a:rPr lang="en-US" dirty="0"/>
            </a:br>
            <a:endParaRPr lang="en-US" dirty="0"/>
          </a:p>
        </p:txBody>
      </p:sp>
      <p:sp>
        <p:nvSpPr>
          <p:cNvPr id="3" name="Marcador de contenido 2"/>
          <p:cNvSpPr>
            <a:spLocks noGrp="1"/>
          </p:cNvSpPr>
          <p:nvPr>
            <p:ph idx="1"/>
          </p:nvPr>
        </p:nvSpPr>
        <p:spPr/>
        <p:txBody>
          <a:bodyPr/>
          <a:lstStyle/>
          <a:p>
            <a:pPr marL="0" indent="0" algn="ctr">
              <a:buNone/>
            </a:pPr>
            <a:r>
              <a:rPr lang="en-US" dirty="0"/>
              <a:t>CRECIMIENTO LENTO</a:t>
            </a:r>
          </a:p>
          <a:p>
            <a:pPr marL="0" indent="0">
              <a:buNone/>
            </a:pPr>
            <a:endParaRPr lang="en-US" dirty="0"/>
          </a:p>
          <a:p>
            <a:pPr marL="0" indent="0" algn="just">
              <a:buNone/>
            </a:pPr>
            <a:r>
              <a:rPr lang="en-US" dirty="0"/>
              <a:t>GRUPO I: </a:t>
            </a:r>
            <a:r>
              <a:rPr lang="en-US" dirty="0" err="1"/>
              <a:t>Fotocromógemas</a:t>
            </a:r>
            <a:r>
              <a:rPr lang="en-US" dirty="0"/>
              <a:t>: M. </a:t>
            </a:r>
            <a:r>
              <a:rPr lang="en-US" dirty="0" err="1"/>
              <a:t>kansasii</a:t>
            </a:r>
            <a:r>
              <a:rPr lang="en-US" dirty="0"/>
              <a:t>, M. </a:t>
            </a:r>
            <a:r>
              <a:rPr lang="en-US" dirty="0" err="1"/>
              <a:t>asiaticum</a:t>
            </a:r>
            <a:r>
              <a:rPr lang="en-US" dirty="0"/>
              <a:t>, M. </a:t>
            </a:r>
            <a:r>
              <a:rPr lang="en-US" dirty="0" err="1"/>
              <a:t>simiae</a:t>
            </a:r>
            <a:r>
              <a:rPr lang="en-US" dirty="0"/>
              <a:t>.</a:t>
            </a:r>
          </a:p>
          <a:p>
            <a:pPr marL="0" indent="0" algn="just">
              <a:buNone/>
            </a:pPr>
            <a:endParaRPr lang="en-US" dirty="0"/>
          </a:p>
          <a:p>
            <a:pPr marL="0" indent="0" algn="just">
              <a:buNone/>
            </a:pPr>
            <a:r>
              <a:rPr lang="en-US" dirty="0"/>
              <a:t>GRUPO II: </a:t>
            </a:r>
            <a:r>
              <a:rPr lang="en-US" dirty="0" err="1"/>
              <a:t>Escotocromógenas</a:t>
            </a:r>
            <a:r>
              <a:rPr lang="en-US" dirty="0"/>
              <a:t>: M. </a:t>
            </a:r>
            <a:r>
              <a:rPr lang="en-US" dirty="0" err="1"/>
              <a:t>gordonae</a:t>
            </a:r>
            <a:r>
              <a:rPr lang="en-US" dirty="0"/>
              <a:t>, M. </a:t>
            </a:r>
            <a:r>
              <a:rPr lang="en-US" dirty="0" err="1"/>
              <a:t>scrofulaceum</a:t>
            </a:r>
            <a:r>
              <a:rPr lang="en-US" dirty="0"/>
              <a:t>, M. </a:t>
            </a:r>
            <a:r>
              <a:rPr lang="en-US" dirty="0" err="1"/>
              <a:t>szulgai</a:t>
            </a:r>
            <a:r>
              <a:rPr lang="en-US" dirty="0"/>
              <a:t>, M. </a:t>
            </a:r>
            <a:r>
              <a:rPr lang="en-US" dirty="0" err="1"/>
              <a:t>xenopi</a:t>
            </a:r>
            <a:r>
              <a:rPr lang="en-US" dirty="0"/>
              <a:t>, M. </a:t>
            </a:r>
            <a:r>
              <a:rPr lang="en-US" dirty="0" err="1"/>
              <a:t>ulcerans</a:t>
            </a:r>
            <a:r>
              <a:rPr lang="en-US" dirty="0"/>
              <a:t>.</a:t>
            </a:r>
          </a:p>
          <a:p>
            <a:pPr marL="0" indent="0" algn="just">
              <a:buNone/>
            </a:pPr>
            <a:endParaRPr lang="en-US" dirty="0"/>
          </a:p>
          <a:p>
            <a:pPr marL="0" indent="0" algn="just">
              <a:buNone/>
            </a:pPr>
            <a:r>
              <a:rPr lang="en-US" dirty="0"/>
              <a:t>GRUPO III: No </a:t>
            </a:r>
            <a:r>
              <a:rPr lang="en-US" dirty="0" err="1"/>
              <a:t>cromógenas</a:t>
            </a:r>
            <a:r>
              <a:rPr lang="en-US" dirty="0"/>
              <a:t>: M. </a:t>
            </a:r>
            <a:r>
              <a:rPr lang="en-US" dirty="0" err="1"/>
              <a:t>avium</a:t>
            </a:r>
            <a:r>
              <a:rPr lang="en-US" dirty="0"/>
              <a:t>, M. </a:t>
            </a:r>
            <a:r>
              <a:rPr lang="en-US" dirty="0" err="1"/>
              <a:t>intracellulare</a:t>
            </a:r>
            <a:r>
              <a:rPr lang="en-US" dirty="0"/>
              <a:t>, M. </a:t>
            </a:r>
            <a:r>
              <a:rPr lang="en-US" dirty="0" err="1"/>
              <a:t>gastri</a:t>
            </a:r>
            <a:r>
              <a:rPr lang="en-US" dirty="0"/>
              <a:t>.</a:t>
            </a:r>
          </a:p>
        </p:txBody>
      </p:sp>
    </p:spTree>
    <p:extLst>
      <p:ext uri="{BB962C8B-B14F-4D97-AF65-F5344CB8AC3E}">
        <p14:creationId xmlns:p14="http://schemas.microsoft.com/office/powerpoint/2010/main" val="302102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r>
              <a:rPr lang="en-US" dirty="0"/>
              <a:t>CRECIMIENTO RÁPIDO</a:t>
            </a:r>
          </a:p>
          <a:p>
            <a:pPr marL="0" indent="0" algn="just">
              <a:buNone/>
            </a:pPr>
            <a:endParaRPr lang="en-US" dirty="0"/>
          </a:p>
          <a:p>
            <a:pPr marL="0" indent="0" algn="just">
              <a:buNone/>
            </a:pPr>
            <a:r>
              <a:rPr lang="en-US" dirty="0"/>
              <a:t>GRUPO IV: </a:t>
            </a:r>
            <a:r>
              <a:rPr lang="en-US" dirty="0" err="1"/>
              <a:t>Fotocromógenas</a:t>
            </a:r>
            <a:r>
              <a:rPr lang="en-US" dirty="0"/>
              <a:t>: M. </a:t>
            </a:r>
            <a:r>
              <a:rPr lang="en-US" dirty="0" err="1"/>
              <a:t>marinum</a:t>
            </a:r>
            <a:r>
              <a:rPr lang="en-US" dirty="0"/>
              <a:t>.</a:t>
            </a:r>
          </a:p>
          <a:p>
            <a:pPr marL="0" indent="0" algn="just">
              <a:buNone/>
            </a:pPr>
            <a:endParaRPr lang="en-US" dirty="0"/>
          </a:p>
          <a:p>
            <a:pPr marL="0" indent="0" algn="just">
              <a:buNone/>
            </a:pPr>
            <a:r>
              <a:rPr lang="en-US" dirty="0"/>
              <a:t>GRUPO V: </a:t>
            </a:r>
            <a:r>
              <a:rPr lang="en-US" dirty="0" err="1"/>
              <a:t>Escotocromógenas</a:t>
            </a:r>
            <a:r>
              <a:rPr lang="en-US" dirty="0"/>
              <a:t>: M. </a:t>
            </a:r>
            <a:r>
              <a:rPr lang="en-US" dirty="0" err="1"/>
              <a:t>phlei</a:t>
            </a:r>
            <a:r>
              <a:rPr lang="en-US" dirty="0"/>
              <a:t>, M. </a:t>
            </a:r>
            <a:r>
              <a:rPr lang="en-US" dirty="0" err="1"/>
              <a:t>vaccae</a:t>
            </a:r>
            <a:r>
              <a:rPr lang="en-US" dirty="0"/>
              <a:t>.</a:t>
            </a:r>
          </a:p>
          <a:p>
            <a:pPr marL="0" indent="0" algn="just">
              <a:buNone/>
            </a:pPr>
            <a:endParaRPr lang="en-US" dirty="0"/>
          </a:p>
          <a:p>
            <a:pPr marL="0" indent="0" algn="just">
              <a:buNone/>
            </a:pPr>
            <a:r>
              <a:rPr lang="en-US" dirty="0"/>
              <a:t>GRUPO VI: No </a:t>
            </a:r>
            <a:r>
              <a:rPr lang="en-US" dirty="0" err="1"/>
              <a:t>cromógenas</a:t>
            </a:r>
            <a:r>
              <a:rPr lang="en-US" dirty="0"/>
              <a:t>: M. </a:t>
            </a:r>
            <a:r>
              <a:rPr lang="en-US" dirty="0" err="1"/>
              <a:t>fortuitum</a:t>
            </a:r>
            <a:r>
              <a:rPr lang="en-US" dirty="0"/>
              <a:t>, M. </a:t>
            </a:r>
            <a:r>
              <a:rPr lang="en-US" dirty="0" err="1"/>
              <a:t>chelonei</a:t>
            </a:r>
            <a:r>
              <a:rPr lang="en-US" dirty="0"/>
              <a:t>, M. </a:t>
            </a:r>
            <a:r>
              <a:rPr lang="en-US" dirty="0" err="1"/>
              <a:t>abscessus</a:t>
            </a:r>
            <a:r>
              <a:rPr lang="en-US" dirty="0"/>
              <a:t>.</a:t>
            </a:r>
          </a:p>
        </p:txBody>
      </p:sp>
    </p:spTree>
    <p:extLst>
      <p:ext uri="{BB962C8B-B14F-4D97-AF65-F5344CB8AC3E}">
        <p14:creationId xmlns:p14="http://schemas.microsoft.com/office/powerpoint/2010/main" val="348339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s-ES" b="1" u="sng" dirty="0">
                <a:effectLst>
                  <a:outerShdw blurRad="38100" dist="38100" dir="2700000" algn="tl">
                    <a:srgbClr val="000000">
                      <a:alpha val="43137"/>
                    </a:srgbClr>
                  </a:outerShdw>
                </a:effectLst>
                <a:latin typeface="Arial" charset="0"/>
                <a:cs typeface="Arial" charset="0"/>
              </a:rPr>
            </a:br>
            <a:br>
              <a:rPr lang="es-ES" b="1" u="sng" dirty="0">
                <a:effectLst>
                  <a:outerShdw blurRad="38100" dist="38100" dir="2700000" algn="tl">
                    <a:srgbClr val="000000">
                      <a:alpha val="43137"/>
                    </a:srgbClr>
                  </a:outerShdw>
                </a:effectLst>
                <a:latin typeface="Arial" charset="0"/>
                <a:cs typeface="Arial" charset="0"/>
              </a:rPr>
            </a:br>
            <a:r>
              <a:rPr lang="es-ES" dirty="0">
                <a:cs typeface="Arial" charset="0"/>
              </a:rPr>
              <a:t>Especies patógenas </a:t>
            </a:r>
            <a:br>
              <a:rPr lang="es-ES" dirty="0">
                <a:cs typeface="Arial" charset="0"/>
              </a:rPr>
            </a:br>
            <a:br>
              <a:rPr lang="es-ES" b="1" u="sng" dirty="0">
                <a:effectLst>
                  <a:outerShdw blurRad="38100" dist="38100" dir="2700000" algn="tl">
                    <a:srgbClr val="000000">
                      <a:alpha val="43137"/>
                    </a:srgbClr>
                  </a:outerShdw>
                </a:effectLst>
                <a:latin typeface="Arial" charset="0"/>
                <a:cs typeface="Arial" charset="0"/>
              </a:rPr>
            </a:br>
            <a:endParaRPr lang="en-US" dirty="0"/>
          </a:p>
        </p:txBody>
      </p:sp>
      <p:pic>
        <p:nvPicPr>
          <p:cNvPr id="6" name="Marcador de contenido 5"/>
          <p:cNvPicPr>
            <a:picLocks noGrp="1" noChangeAspect="1"/>
          </p:cNvPicPr>
          <p:nvPr>
            <p:ph idx="1"/>
          </p:nvPr>
        </p:nvPicPr>
        <p:blipFill>
          <a:blip r:embed="rId2"/>
          <a:stretch>
            <a:fillRect/>
          </a:stretch>
        </p:blipFill>
        <p:spPr>
          <a:xfrm>
            <a:off x="2465294" y="1806379"/>
            <a:ext cx="7705619" cy="4522703"/>
          </a:xfrm>
          <a:prstGeom prst="rect">
            <a:avLst/>
          </a:prstGeom>
        </p:spPr>
      </p:pic>
    </p:spTree>
    <p:extLst>
      <p:ext uri="{BB962C8B-B14F-4D97-AF65-F5344CB8AC3E}">
        <p14:creationId xmlns:p14="http://schemas.microsoft.com/office/powerpoint/2010/main" val="152591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Vías de transmisión </a:t>
            </a:r>
            <a:endParaRPr lang="en-US" dirty="0"/>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ES" dirty="0"/>
              <a:t>Exposición en la piel.</a:t>
            </a:r>
          </a:p>
          <a:p>
            <a:pPr marL="0" indent="0">
              <a:buNone/>
            </a:pPr>
            <a:endParaRPr lang="es-ES" dirty="0"/>
          </a:p>
          <a:p>
            <a:pPr>
              <a:buFont typeface="Courier New" panose="02070309020205020404" pitchFamily="49" charset="0"/>
              <a:buChar char="o"/>
            </a:pPr>
            <a:r>
              <a:rPr lang="es-ES" dirty="0"/>
              <a:t>Vías respiratorias.</a:t>
            </a:r>
          </a:p>
          <a:p>
            <a:pPr marL="0" indent="0">
              <a:buNone/>
            </a:pPr>
            <a:endParaRPr lang="es-ES" dirty="0"/>
          </a:p>
          <a:p>
            <a:pPr>
              <a:buFont typeface="Courier New" panose="02070309020205020404" pitchFamily="49" charset="0"/>
              <a:buChar char="o"/>
            </a:pPr>
            <a:r>
              <a:rPr lang="es-ES" dirty="0"/>
              <a:t>Vía gastrointestinal.</a:t>
            </a:r>
          </a:p>
          <a:p>
            <a:pPr marL="0" indent="0">
              <a:buNone/>
            </a:pPr>
            <a:endParaRPr lang="es-ES" dirty="0"/>
          </a:p>
          <a:p>
            <a:pPr>
              <a:buFont typeface="Courier New" panose="02070309020205020404" pitchFamily="49" charset="0"/>
              <a:buChar char="o"/>
            </a:pPr>
            <a:r>
              <a:rPr lang="es-ES" dirty="0"/>
              <a:t>En raras ocasiones por vía parenteral.</a:t>
            </a:r>
          </a:p>
          <a:p>
            <a:pPr marL="0" indent="0">
              <a:buNone/>
            </a:pPr>
            <a:endParaRPr lang="en-US" dirty="0"/>
          </a:p>
        </p:txBody>
      </p:sp>
    </p:spTree>
    <p:extLst>
      <p:ext uri="{BB962C8B-B14F-4D97-AF65-F5344CB8AC3E}">
        <p14:creationId xmlns:p14="http://schemas.microsoft.com/office/powerpoint/2010/main" val="186588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Características Microbiológicas </a:t>
            </a:r>
            <a:endParaRPr lang="en-US" dirty="0"/>
          </a:p>
        </p:txBody>
      </p:sp>
      <p:sp>
        <p:nvSpPr>
          <p:cNvPr id="3" name="Marcador de contenido 2"/>
          <p:cNvSpPr>
            <a:spLocks noGrp="1"/>
          </p:cNvSpPr>
          <p:nvPr>
            <p:ph idx="1"/>
          </p:nvPr>
        </p:nvSpPr>
        <p:spPr/>
        <p:txBody>
          <a:bodyPr/>
          <a:lstStyle/>
          <a:p>
            <a:pPr algn="just">
              <a:buFont typeface="Wingdings" panose="05000000000000000000" pitchFamily="2" charset="2"/>
              <a:buChar char="q"/>
            </a:pPr>
            <a:r>
              <a:rPr lang="es-ES" dirty="0"/>
              <a:t> Capacidad hidrofóbica, impermeabilizante y de crecimiento lento. </a:t>
            </a:r>
          </a:p>
          <a:p>
            <a:pPr marL="0" indent="0" algn="just">
              <a:buNone/>
            </a:pPr>
            <a:endParaRPr lang="es-ES" dirty="0"/>
          </a:p>
          <a:p>
            <a:pPr algn="just">
              <a:buFont typeface="Wingdings" panose="05000000000000000000" pitchFamily="2" charset="2"/>
              <a:buChar char="q"/>
            </a:pPr>
            <a:r>
              <a:rPr lang="es-ES" dirty="0"/>
              <a:t> Son muy resistentes a los compuestos clorados.</a:t>
            </a:r>
          </a:p>
          <a:p>
            <a:pPr marL="0" indent="0" algn="just">
              <a:buNone/>
            </a:pPr>
            <a:endParaRPr lang="es-ES" dirty="0"/>
          </a:p>
          <a:p>
            <a:pPr algn="just">
              <a:buFont typeface="Wingdings" panose="05000000000000000000" pitchFamily="2" charset="2"/>
              <a:buChar char="q"/>
            </a:pPr>
            <a:r>
              <a:rPr lang="es-ES" dirty="0"/>
              <a:t> Resistentes a los desinfectantes utilizados para esterilizar superficies e instrumentos como son: </a:t>
            </a:r>
            <a:r>
              <a:rPr lang="es-ES" dirty="0" err="1"/>
              <a:t>benzalconio</a:t>
            </a:r>
            <a:r>
              <a:rPr lang="es-ES" dirty="0"/>
              <a:t>, amonios cuaternarios, compuestos </a:t>
            </a:r>
            <a:r>
              <a:rPr lang="es-ES" dirty="0" err="1"/>
              <a:t>fenolados</a:t>
            </a:r>
            <a:r>
              <a:rPr lang="es-ES" dirty="0"/>
              <a:t> y </a:t>
            </a:r>
            <a:r>
              <a:rPr lang="es-ES" dirty="0" err="1"/>
              <a:t>glutaraldehídos</a:t>
            </a:r>
            <a:r>
              <a:rPr lang="es-ES" dirty="0"/>
              <a:t>.</a:t>
            </a:r>
          </a:p>
          <a:p>
            <a:pPr marL="0" indent="0">
              <a:buNone/>
            </a:pPr>
            <a:endParaRPr lang="en-US" dirty="0"/>
          </a:p>
        </p:txBody>
      </p:sp>
    </p:spTree>
    <p:extLst>
      <p:ext uri="{BB962C8B-B14F-4D97-AF65-F5344CB8AC3E}">
        <p14:creationId xmlns:p14="http://schemas.microsoft.com/office/powerpoint/2010/main" val="248188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Cuadro Clínico </a:t>
            </a:r>
            <a:endParaRPr lang="en-US" dirty="0"/>
          </a:p>
        </p:txBody>
      </p:sp>
      <p:sp>
        <p:nvSpPr>
          <p:cNvPr id="3" name="Marcador de texto 2"/>
          <p:cNvSpPr>
            <a:spLocks noGrp="1"/>
          </p:cNvSpPr>
          <p:nvPr>
            <p:ph type="body" idx="1"/>
          </p:nvPr>
        </p:nvSpPr>
        <p:spPr>
          <a:xfrm>
            <a:off x="1069848" y="1941922"/>
            <a:ext cx="4754880" cy="772492"/>
          </a:xfrm>
        </p:spPr>
        <p:txBody>
          <a:bodyPr>
            <a:normAutofit fontScale="85000" lnSpcReduction="20000"/>
          </a:bodyPr>
          <a:lstStyle/>
          <a:p>
            <a:endParaRPr lang="en-US" dirty="0"/>
          </a:p>
          <a:p>
            <a:endParaRPr lang="en-US" dirty="0"/>
          </a:p>
          <a:p>
            <a:r>
              <a:rPr lang="en-US" sz="2600" b="1" dirty="0" err="1">
                <a:solidFill>
                  <a:schemeClr val="tx1"/>
                </a:solidFill>
              </a:rPr>
              <a:t>Cuadro</a:t>
            </a:r>
            <a:r>
              <a:rPr lang="en-US" sz="2600" b="1" dirty="0">
                <a:solidFill>
                  <a:schemeClr val="tx1"/>
                </a:solidFill>
              </a:rPr>
              <a:t> general dado </a:t>
            </a:r>
            <a:r>
              <a:rPr lang="en-US" sz="2600" b="1" dirty="0" err="1">
                <a:solidFill>
                  <a:schemeClr val="tx1"/>
                </a:solidFill>
              </a:rPr>
              <a:t>por</a:t>
            </a:r>
            <a:r>
              <a:rPr lang="en-US" sz="2600" b="1" dirty="0">
                <a:solidFill>
                  <a:schemeClr val="tx1"/>
                </a:solidFill>
              </a:rPr>
              <a:t>:</a:t>
            </a:r>
          </a:p>
          <a:p>
            <a:endParaRPr lang="en-US" dirty="0"/>
          </a:p>
          <a:p>
            <a:endParaRPr lang="en-US" dirty="0"/>
          </a:p>
        </p:txBody>
      </p:sp>
      <p:sp>
        <p:nvSpPr>
          <p:cNvPr id="4" name="Marcador de contenido 3"/>
          <p:cNvSpPr>
            <a:spLocks noGrp="1"/>
          </p:cNvSpPr>
          <p:nvPr>
            <p:ph sz="half" idx="2"/>
          </p:nvPr>
        </p:nvSpPr>
        <p:spPr/>
        <p:txBody>
          <a:bodyPr/>
          <a:lstStyle/>
          <a:p>
            <a:pPr>
              <a:buFont typeface="Courier New" panose="02070309020205020404" pitchFamily="49" charset="0"/>
              <a:buChar char="o"/>
            </a:pPr>
            <a:r>
              <a:rPr lang="es-ES" sz="2400" dirty="0"/>
              <a:t>Fiebre.</a:t>
            </a:r>
          </a:p>
          <a:p>
            <a:pPr>
              <a:buFont typeface="Courier New" panose="02070309020205020404" pitchFamily="49" charset="0"/>
              <a:buChar char="o"/>
            </a:pPr>
            <a:r>
              <a:rPr lang="es-ES" sz="2400" dirty="0"/>
              <a:t>Decaimiento.</a:t>
            </a:r>
          </a:p>
          <a:p>
            <a:pPr>
              <a:buFont typeface="Courier New" panose="02070309020205020404" pitchFamily="49" charset="0"/>
              <a:buChar char="o"/>
            </a:pPr>
            <a:r>
              <a:rPr lang="es-ES" sz="2400" dirty="0"/>
              <a:t>Poco apetito.</a:t>
            </a:r>
          </a:p>
          <a:p>
            <a:pPr>
              <a:buFont typeface="Courier New" panose="02070309020205020404" pitchFamily="49" charset="0"/>
              <a:buChar char="o"/>
            </a:pPr>
            <a:r>
              <a:rPr lang="es-ES" sz="2400" dirty="0"/>
              <a:t>Pérdida de peso.</a:t>
            </a:r>
          </a:p>
          <a:p>
            <a:pPr marL="0" indent="0">
              <a:buNone/>
            </a:pPr>
            <a:endParaRPr lang="en-US" dirty="0"/>
          </a:p>
        </p:txBody>
      </p:sp>
      <p:sp>
        <p:nvSpPr>
          <p:cNvPr id="5" name="Marcador de texto 4"/>
          <p:cNvSpPr>
            <a:spLocks noGrp="1"/>
          </p:cNvSpPr>
          <p:nvPr>
            <p:ph type="body" sz="quarter" idx="3"/>
          </p:nvPr>
        </p:nvSpPr>
        <p:spPr/>
        <p:txBody>
          <a:bodyPr>
            <a:normAutofit/>
          </a:bodyPr>
          <a:lstStyle/>
          <a:p>
            <a:r>
              <a:rPr lang="es-419" sz="2400" b="1" dirty="0">
                <a:solidFill>
                  <a:schemeClr val="tx1"/>
                </a:solidFill>
              </a:rPr>
              <a:t>Síntomas Respiratorios </a:t>
            </a:r>
            <a:endParaRPr lang="en-US" sz="2400" b="1" dirty="0">
              <a:solidFill>
                <a:schemeClr val="tx1"/>
              </a:solidFill>
            </a:endParaRPr>
          </a:p>
        </p:txBody>
      </p:sp>
      <p:sp>
        <p:nvSpPr>
          <p:cNvPr id="6" name="Marcador de contenido 5"/>
          <p:cNvSpPr>
            <a:spLocks noGrp="1"/>
          </p:cNvSpPr>
          <p:nvPr>
            <p:ph sz="quarter" idx="4"/>
          </p:nvPr>
        </p:nvSpPr>
        <p:spPr/>
        <p:txBody>
          <a:bodyPr/>
          <a:lstStyle/>
          <a:p>
            <a:pPr>
              <a:buFont typeface="Courier New" panose="02070309020205020404" pitchFamily="49" charset="0"/>
              <a:buChar char="o"/>
            </a:pPr>
            <a:r>
              <a:rPr lang="es-ES" sz="2400" dirty="0"/>
              <a:t>Tos. </a:t>
            </a:r>
          </a:p>
          <a:p>
            <a:pPr>
              <a:buFont typeface="Courier New" panose="02070309020205020404" pitchFamily="49" charset="0"/>
              <a:buChar char="o"/>
            </a:pPr>
            <a:r>
              <a:rPr lang="es-ES" sz="2400" dirty="0"/>
              <a:t>Expectoración.</a:t>
            </a:r>
          </a:p>
          <a:p>
            <a:pPr>
              <a:buFont typeface="Courier New" panose="02070309020205020404" pitchFamily="49" charset="0"/>
              <a:buChar char="o"/>
            </a:pPr>
            <a:r>
              <a:rPr lang="es-ES" sz="2400" dirty="0"/>
              <a:t>Hemoptisis.</a:t>
            </a:r>
          </a:p>
          <a:p>
            <a:pPr>
              <a:buFont typeface="Courier New" panose="02070309020205020404" pitchFamily="49" charset="0"/>
              <a:buChar char="o"/>
            </a:pPr>
            <a:r>
              <a:rPr lang="es-ES" sz="2400" dirty="0"/>
              <a:t>Falta de aire.</a:t>
            </a:r>
          </a:p>
          <a:p>
            <a:pPr marL="0" indent="0">
              <a:buNone/>
            </a:pPr>
            <a:endParaRPr lang="en-US" dirty="0"/>
          </a:p>
        </p:txBody>
      </p:sp>
    </p:spTree>
    <p:extLst>
      <p:ext uri="{BB962C8B-B14F-4D97-AF65-F5344CB8AC3E}">
        <p14:creationId xmlns:p14="http://schemas.microsoft.com/office/powerpoint/2010/main" val="54950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n-US" sz="3600" dirty="0"/>
            </a:br>
            <a:r>
              <a:rPr lang="en-US" sz="3600" dirty="0"/>
              <a:t>Criterios Diagnóstico Clínico-Imagenológicos</a:t>
            </a:r>
            <a:br>
              <a:rPr lang="en-US" dirty="0"/>
            </a:br>
            <a:endParaRPr lang="en-US" dirty="0"/>
          </a:p>
        </p:txBody>
      </p:sp>
      <p:sp>
        <p:nvSpPr>
          <p:cNvPr id="3" name="Marcador de contenido 2"/>
          <p:cNvSpPr>
            <a:spLocks noGrp="1"/>
          </p:cNvSpPr>
          <p:nvPr>
            <p:ph idx="1"/>
          </p:nvPr>
        </p:nvSpPr>
        <p:spPr/>
        <p:txBody>
          <a:bodyPr/>
          <a:lstStyle/>
          <a:p>
            <a:pPr marL="342900" indent="-342900">
              <a:buFont typeface="+mj-lt"/>
              <a:buAutoNum type="arabicParenR"/>
            </a:pPr>
            <a:r>
              <a:rPr lang="es-ES" sz="2000" dirty="0"/>
              <a:t>Síntomas pulmonares.</a:t>
            </a:r>
          </a:p>
          <a:p>
            <a:pPr marL="0" indent="0">
              <a:buNone/>
            </a:pPr>
            <a:endParaRPr lang="es-ES" sz="2000" dirty="0"/>
          </a:p>
          <a:p>
            <a:pPr marL="342900" indent="-342900">
              <a:buFont typeface="+mj-lt"/>
              <a:buAutoNum type="arabicParenR" startAt="2"/>
            </a:pPr>
            <a:r>
              <a:rPr lang="es-ES" sz="2000" dirty="0"/>
              <a:t>Nódulo, cavidad u opacidad en radiografía de tórax.</a:t>
            </a:r>
          </a:p>
          <a:p>
            <a:pPr marL="0" indent="0">
              <a:buNone/>
            </a:pPr>
            <a:endParaRPr lang="es-ES" sz="2000" dirty="0"/>
          </a:p>
          <a:p>
            <a:pPr marL="342900" indent="-342900">
              <a:buFont typeface="+mj-lt"/>
              <a:buAutoNum type="arabicParenR" startAt="3"/>
            </a:pPr>
            <a:r>
              <a:rPr lang="es-ES" sz="2000" dirty="0"/>
              <a:t>TACAR que muestre bronquiectasias multifocales con múltiples nódulos pequeños.</a:t>
            </a:r>
          </a:p>
          <a:p>
            <a:pPr marL="0" indent="0">
              <a:buNone/>
            </a:pPr>
            <a:endParaRPr lang="es-ES" sz="2000" dirty="0"/>
          </a:p>
          <a:p>
            <a:pPr marL="342900" indent="-342900">
              <a:buFont typeface="+mj-lt"/>
              <a:buAutoNum type="arabicParenR" startAt="4"/>
            </a:pPr>
            <a:r>
              <a:rPr lang="es-ES" sz="2000" dirty="0"/>
              <a:t>Apropiada exclusión de otros diagnósticos.</a:t>
            </a:r>
          </a:p>
          <a:p>
            <a:pPr marL="0" indent="0">
              <a:buNone/>
            </a:pPr>
            <a:endParaRPr lang="en-US" dirty="0"/>
          </a:p>
        </p:txBody>
      </p:sp>
    </p:spTree>
    <p:extLst>
      <p:ext uri="{BB962C8B-B14F-4D97-AF65-F5344CB8AC3E}">
        <p14:creationId xmlns:p14="http://schemas.microsoft.com/office/powerpoint/2010/main" val="2701245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Características Tomografías </a:t>
            </a:r>
            <a:endParaRPr lang="en-US" dirty="0"/>
          </a:p>
        </p:txBody>
      </p:sp>
      <p:sp>
        <p:nvSpPr>
          <p:cNvPr id="3" name="Marcador de contenido 2"/>
          <p:cNvSpPr>
            <a:spLocks noGrp="1"/>
          </p:cNvSpPr>
          <p:nvPr>
            <p:ph idx="1"/>
          </p:nvPr>
        </p:nvSpPr>
        <p:spPr/>
        <p:txBody>
          <a:bodyPr/>
          <a:lstStyle/>
          <a:p>
            <a:pPr algn="just">
              <a:buFont typeface="Wingdings" panose="05000000000000000000" pitchFamily="2" charset="2"/>
              <a:buChar char="q"/>
            </a:pPr>
            <a:r>
              <a:rPr lang="es-ES" dirty="0"/>
              <a:t> La TCAR es el estudio de elección en la enfermedad pulmonar por M. Ambientales. </a:t>
            </a:r>
          </a:p>
          <a:p>
            <a:pPr algn="just">
              <a:buFont typeface="Wingdings" panose="05000000000000000000" pitchFamily="2" charset="2"/>
              <a:buChar char="q"/>
            </a:pPr>
            <a:r>
              <a:rPr lang="es-ES" dirty="0"/>
              <a:t> El hallazgo más frecuente encontrado son los </a:t>
            </a:r>
            <a:r>
              <a:rPr lang="es-ES" dirty="0" err="1"/>
              <a:t>nodulillos</a:t>
            </a:r>
            <a:r>
              <a:rPr lang="es-ES" dirty="0"/>
              <a:t> </a:t>
            </a:r>
            <a:r>
              <a:rPr lang="es-ES" dirty="0" err="1"/>
              <a:t>centrolobulillares</a:t>
            </a:r>
            <a:r>
              <a:rPr lang="es-ES" dirty="0"/>
              <a:t> y bronquiectasias cilíndricas reflejo de inflamación </a:t>
            </a:r>
            <a:r>
              <a:rPr lang="es-ES" dirty="0" err="1"/>
              <a:t>bronquiolar</a:t>
            </a:r>
            <a:r>
              <a:rPr lang="es-ES" dirty="0"/>
              <a:t> y </a:t>
            </a:r>
            <a:r>
              <a:rPr lang="es-ES" dirty="0" err="1"/>
              <a:t>peribronquiolar</a:t>
            </a:r>
            <a:r>
              <a:rPr lang="es-ES" dirty="0"/>
              <a:t> relacionados con la invasión tisular. </a:t>
            </a:r>
          </a:p>
          <a:p>
            <a:pPr algn="just">
              <a:buFont typeface="Wingdings" panose="05000000000000000000" pitchFamily="2" charset="2"/>
              <a:buChar char="q"/>
            </a:pPr>
            <a:r>
              <a:rPr lang="es-ES" dirty="0"/>
              <a:t> Aproximadamente un tercio de los pacientes con bronquiectasias bilaterales y bronquiolitis visibles en la TCAR tienen una enfermedad pulmonar por M. Ambientales.</a:t>
            </a:r>
          </a:p>
          <a:p>
            <a:pPr algn="just">
              <a:buFont typeface="Wingdings" panose="05000000000000000000" pitchFamily="2" charset="2"/>
              <a:buChar char="q"/>
            </a:pPr>
            <a:r>
              <a:rPr lang="es-ES" dirty="0"/>
              <a:t> Lesiones extensas, la cavitación, o la consolidación del espacio aéreo sobre todo en la mujer.</a:t>
            </a:r>
          </a:p>
          <a:p>
            <a:pPr algn="just">
              <a:buFont typeface="Wingdings" panose="05000000000000000000" pitchFamily="2" charset="2"/>
              <a:buChar char="q"/>
            </a:pPr>
            <a:r>
              <a:rPr lang="es-ES" dirty="0"/>
              <a:t> Combinación de bronquiectasias y múltiples </a:t>
            </a:r>
            <a:r>
              <a:rPr lang="es-ES" dirty="0" err="1"/>
              <a:t>nodulillos</a:t>
            </a:r>
            <a:r>
              <a:rPr lang="es-ES" dirty="0"/>
              <a:t> en el lóbulo medio o la </a:t>
            </a:r>
            <a:r>
              <a:rPr lang="es-ES" dirty="0" err="1"/>
              <a:t>língula</a:t>
            </a:r>
            <a:r>
              <a:rPr lang="es-ES" dirty="0"/>
              <a:t> en una mujer de mediana edad o anciana no fumadora. </a:t>
            </a:r>
            <a:r>
              <a:rPr lang="es-ES" b="1" dirty="0"/>
              <a:t>(Síndrome de Lady </a:t>
            </a:r>
            <a:r>
              <a:rPr lang="es-ES" b="1" dirty="0" err="1"/>
              <a:t>Windermere</a:t>
            </a:r>
            <a:r>
              <a:rPr lang="es-ES" b="1" dirty="0"/>
              <a:t>).</a:t>
            </a:r>
          </a:p>
          <a:p>
            <a:pPr marL="0" indent="0">
              <a:buNone/>
            </a:pPr>
            <a:endParaRPr lang="en-US" dirty="0"/>
          </a:p>
        </p:txBody>
      </p:sp>
    </p:spTree>
    <p:extLst>
      <p:ext uri="{BB962C8B-B14F-4D97-AF65-F5344CB8AC3E}">
        <p14:creationId xmlns:p14="http://schemas.microsoft.com/office/powerpoint/2010/main" val="236502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s-ES" altLang="en-US" dirty="0"/>
            </a:br>
            <a:r>
              <a:rPr lang="es-ES" altLang="en-US" dirty="0"/>
              <a:t>Antecedentes Históricos</a:t>
            </a:r>
            <a:br>
              <a:rPr lang="es-ES" altLang="en-US" dirty="0"/>
            </a:br>
            <a:endParaRPr lang="en-US" dirty="0"/>
          </a:p>
        </p:txBody>
      </p:sp>
      <p:sp>
        <p:nvSpPr>
          <p:cNvPr id="3" name="Marcador de contenido 2"/>
          <p:cNvSpPr>
            <a:spLocks noGrp="1"/>
          </p:cNvSpPr>
          <p:nvPr>
            <p:ph idx="1"/>
          </p:nvPr>
        </p:nvSpPr>
        <p:spPr/>
        <p:txBody>
          <a:bodyPr/>
          <a:lstStyle/>
          <a:p>
            <a:pPr algn="just">
              <a:buFont typeface="Wingdings" panose="05000000000000000000" pitchFamily="2" charset="2"/>
              <a:buChar char="q"/>
              <a:defRPr/>
            </a:pPr>
            <a:r>
              <a:rPr lang="es-ES" dirty="0">
                <a:cs typeface="Arial" charset="0"/>
              </a:rPr>
              <a:t>Robert Koch descubrió en 1882 el bacilo de la tuberculosis. </a:t>
            </a:r>
          </a:p>
          <a:p>
            <a:pPr algn="just">
              <a:defRPr/>
            </a:pPr>
            <a:endParaRPr lang="es-ES" dirty="0">
              <a:cs typeface="Arial" charset="0"/>
            </a:endParaRPr>
          </a:p>
          <a:p>
            <a:pPr algn="just">
              <a:buFont typeface="Wingdings" pitchFamily="2" charset="2"/>
              <a:buChar char="Ø"/>
              <a:defRPr/>
            </a:pPr>
            <a:endParaRPr lang="es-ES" dirty="0">
              <a:cs typeface="Arial" charset="0"/>
            </a:endParaRPr>
          </a:p>
          <a:p>
            <a:pPr algn="just">
              <a:buFont typeface="Wingdings" panose="05000000000000000000" pitchFamily="2" charset="2"/>
              <a:buChar char="q"/>
              <a:defRPr/>
            </a:pPr>
            <a:r>
              <a:rPr lang="es-ES" dirty="0">
                <a:cs typeface="Arial" charset="0"/>
              </a:rPr>
              <a:t>Poco después se encontraron otras Micobacterias.</a:t>
            </a:r>
          </a:p>
          <a:p>
            <a:pPr algn="just">
              <a:buFont typeface="Wingdings" pitchFamily="2" charset="2"/>
              <a:buChar char="Ø"/>
              <a:defRPr/>
            </a:pPr>
            <a:endParaRPr lang="es-ES" dirty="0">
              <a:cs typeface="Arial" charset="0"/>
            </a:endParaRPr>
          </a:p>
          <a:p>
            <a:pPr algn="just">
              <a:defRPr/>
            </a:pPr>
            <a:endParaRPr lang="es-ES" dirty="0">
              <a:cs typeface="Arial" charset="0"/>
            </a:endParaRPr>
          </a:p>
          <a:p>
            <a:pPr algn="just">
              <a:buFont typeface="Wingdings" pitchFamily="2" charset="2"/>
              <a:buChar char="Ø"/>
              <a:defRPr/>
            </a:pPr>
            <a:endParaRPr lang="es-ES" dirty="0">
              <a:cs typeface="Arial" charset="0"/>
            </a:endParaRPr>
          </a:p>
          <a:p>
            <a:pPr algn="just">
              <a:buFont typeface="Wingdings" panose="05000000000000000000" pitchFamily="2" charset="2"/>
              <a:buChar char="q"/>
              <a:defRPr/>
            </a:pPr>
            <a:r>
              <a:rPr lang="es-ES" dirty="0">
                <a:cs typeface="Arial" charset="0"/>
              </a:rPr>
              <a:t>En los siguientes 70 años, en diversos informes se descubrieron nuevos microorganismos pertenecientes a este género.</a:t>
            </a:r>
          </a:p>
          <a:p>
            <a:pPr marL="0" indent="0">
              <a:buNone/>
            </a:pPr>
            <a:endParaRPr lang="en-US" dirty="0"/>
          </a:p>
        </p:txBody>
      </p:sp>
    </p:spTree>
    <p:extLst>
      <p:ext uri="{BB962C8B-B14F-4D97-AF65-F5344CB8AC3E}">
        <p14:creationId xmlns:p14="http://schemas.microsoft.com/office/powerpoint/2010/main" val="381740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buFont typeface="Wingdings" panose="05000000000000000000" pitchFamily="2" charset="2"/>
              <a:buChar char="q"/>
            </a:pPr>
            <a:r>
              <a:rPr lang="es-419" dirty="0"/>
              <a:t> </a:t>
            </a:r>
            <a:r>
              <a:rPr lang="es-ES" dirty="0"/>
              <a:t>Otros patrones radiográficos que podrían encontrarse son: Neumonitis por hipersensibilidad encontrándose entonces infiltrados difusos de vidrio esmerilado, </a:t>
            </a:r>
            <a:r>
              <a:rPr lang="es-ES" dirty="0" err="1"/>
              <a:t>nodulillos</a:t>
            </a:r>
            <a:r>
              <a:rPr lang="es-ES" dirty="0"/>
              <a:t>, reticulado patrón en mosaico o atenuación en mosaico.</a:t>
            </a:r>
          </a:p>
          <a:p>
            <a:pPr marL="0" indent="0" algn="just">
              <a:buNone/>
            </a:pPr>
            <a:endParaRPr lang="es-ES" dirty="0"/>
          </a:p>
          <a:p>
            <a:pPr algn="just">
              <a:buFont typeface="Wingdings" panose="05000000000000000000" pitchFamily="2" charset="2"/>
              <a:buChar char="q"/>
            </a:pPr>
            <a:r>
              <a:rPr lang="es-ES" dirty="0"/>
              <a:t> También podría encontrarse un patrón inespecífico de alveolitis.</a:t>
            </a:r>
          </a:p>
          <a:p>
            <a:pPr marL="0" indent="0" algn="just">
              <a:buNone/>
            </a:pPr>
            <a:endParaRPr lang="es-ES" dirty="0"/>
          </a:p>
          <a:p>
            <a:pPr algn="just">
              <a:buFont typeface="Wingdings" panose="05000000000000000000" pitchFamily="2" charset="2"/>
              <a:buChar char="q"/>
            </a:pPr>
            <a:r>
              <a:rPr lang="es-ES" dirty="0"/>
              <a:t> En pacientes con VIH y </a:t>
            </a:r>
            <a:r>
              <a:rPr lang="es-ES" dirty="0" err="1"/>
              <a:t>co</a:t>
            </a:r>
            <a:r>
              <a:rPr lang="es-ES" dirty="0"/>
              <a:t>-infección con M. Ambientales las imágenes del tórax a menudo son normales pero pueden mostrar consolidaciones del espacio aéreo focales o difusos o adenopatías. La cavitación es inusual.</a:t>
            </a:r>
            <a:endParaRPr lang="en-US" dirty="0"/>
          </a:p>
        </p:txBody>
      </p:sp>
    </p:spTree>
    <p:extLst>
      <p:ext uri="{BB962C8B-B14F-4D97-AF65-F5344CB8AC3E}">
        <p14:creationId xmlns:p14="http://schemas.microsoft.com/office/powerpoint/2010/main" val="410677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algn="just">
              <a:buFont typeface="Wingdings" panose="05000000000000000000" pitchFamily="2" charset="2"/>
              <a:buChar char="q"/>
            </a:pPr>
            <a:r>
              <a:rPr lang="es-419" dirty="0"/>
              <a:t> </a:t>
            </a:r>
            <a:r>
              <a:rPr lang="es-ES" dirty="0"/>
              <a:t>Aparición de nuevos o empeoramiento de los infiltrados pulmonares, adenopatías con o sin derrame pleural pueden verse en el Síndrome de Reconstitución Inmune después de la terapia antirretroviral para VIH. </a:t>
            </a:r>
          </a:p>
          <a:p>
            <a:pPr marL="0" indent="0" algn="just">
              <a:buNone/>
            </a:pPr>
            <a:endParaRPr lang="es-ES" dirty="0"/>
          </a:p>
          <a:p>
            <a:pPr algn="just">
              <a:buFont typeface="Wingdings" panose="05000000000000000000" pitchFamily="2" charset="2"/>
              <a:buChar char="q"/>
            </a:pPr>
            <a:r>
              <a:rPr lang="es-ES" dirty="0"/>
              <a:t> Hallazgos similares a la Tuberculosis: cavidades en los lóbulos superiores (de paredes más finas), más frecuente el derrame pleural y menos infiltrados alrededor de las lesiones cómo suele verse en la Tuberculosis clásica presente en M. </a:t>
            </a:r>
            <a:r>
              <a:rPr lang="es-ES" dirty="0" err="1"/>
              <a:t>avium</a:t>
            </a:r>
            <a:r>
              <a:rPr lang="es-ES" dirty="0"/>
              <a:t>, M. </a:t>
            </a:r>
            <a:r>
              <a:rPr lang="es-ES" dirty="0" err="1"/>
              <a:t>kansasii</a:t>
            </a:r>
            <a:r>
              <a:rPr lang="es-ES" dirty="0"/>
              <a:t>, M. </a:t>
            </a:r>
            <a:r>
              <a:rPr lang="es-ES" dirty="0" err="1"/>
              <a:t>xenopi</a:t>
            </a:r>
            <a:r>
              <a:rPr lang="es-ES" dirty="0"/>
              <a:t> y M. </a:t>
            </a:r>
            <a:r>
              <a:rPr lang="es-ES" dirty="0" err="1"/>
              <a:t>malmoense</a:t>
            </a:r>
            <a:r>
              <a:rPr lang="es-ES" dirty="0"/>
              <a:t>. </a:t>
            </a:r>
            <a:endParaRPr lang="en-US" dirty="0"/>
          </a:p>
        </p:txBody>
      </p:sp>
    </p:spTree>
    <p:extLst>
      <p:ext uri="{BB962C8B-B14F-4D97-AF65-F5344CB8AC3E}">
        <p14:creationId xmlns:p14="http://schemas.microsoft.com/office/powerpoint/2010/main" val="181565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Patrones radiográficos de los enfermos con M. Ambientales. </a:t>
            </a:r>
            <a:endParaRPr lang="en-US" dirty="0"/>
          </a:p>
        </p:txBody>
      </p:sp>
      <p:pic>
        <p:nvPicPr>
          <p:cNvPr id="4" name="Marcador de contenido 3"/>
          <p:cNvPicPr>
            <a:picLocks noGrp="1" noChangeAspect="1"/>
          </p:cNvPicPr>
          <p:nvPr>
            <p:ph idx="1"/>
          </p:nvPr>
        </p:nvPicPr>
        <p:blipFill rotWithShape="1">
          <a:blip r:embed="rId2"/>
          <a:srcRect r="28645"/>
          <a:stretch/>
        </p:blipFill>
        <p:spPr>
          <a:xfrm>
            <a:off x="3074593" y="2112865"/>
            <a:ext cx="5522654" cy="3932237"/>
          </a:xfrm>
          <a:prstGeom prst="rect">
            <a:avLst/>
          </a:prstGeom>
        </p:spPr>
      </p:pic>
    </p:spTree>
    <p:extLst>
      <p:ext uri="{BB962C8B-B14F-4D97-AF65-F5344CB8AC3E}">
        <p14:creationId xmlns:p14="http://schemas.microsoft.com/office/powerpoint/2010/main" val="22771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931736" y="843526"/>
            <a:ext cx="5929459" cy="5192150"/>
          </a:xfrm>
          <a:prstGeom prst="rect">
            <a:avLst/>
          </a:prstGeom>
        </p:spPr>
      </p:pic>
    </p:spTree>
    <p:extLst>
      <p:ext uri="{BB962C8B-B14F-4D97-AF65-F5344CB8AC3E}">
        <p14:creationId xmlns:p14="http://schemas.microsoft.com/office/powerpoint/2010/main" val="218034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03116" y="1668544"/>
            <a:ext cx="4494748" cy="4338851"/>
          </a:xfrm>
          <a:prstGeom prst="rect">
            <a:avLst/>
          </a:prstGeom>
        </p:spPr>
      </p:pic>
      <p:pic>
        <p:nvPicPr>
          <p:cNvPr id="5" name="Imagen 4"/>
          <p:cNvPicPr>
            <a:picLocks noChangeAspect="1"/>
          </p:cNvPicPr>
          <p:nvPr/>
        </p:nvPicPr>
        <p:blipFill>
          <a:blip r:embed="rId3"/>
          <a:stretch>
            <a:fillRect/>
          </a:stretch>
        </p:blipFill>
        <p:spPr>
          <a:xfrm>
            <a:off x="6437624" y="1668544"/>
            <a:ext cx="4426080" cy="4535817"/>
          </a:xfrm>
          <a:prstGeom prst="rect">
            <a:avLst/>
          </a:prstGeom>
        </p:spPr>
      </p:pic>
    </p:spTree>
    <p:extLst>
      <p:ext uri="{BB962C8B-B14F-4D97-AF65-F5344CB8AC3E}">
        <p14:creationId xmlns:p14="http://schemas.microsoft.com/office/powerpoint/2010/main" val="1988510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988296" y="909748"/>
            <a:ext cx="5986021" cy="5125927"/>
          </a:xfrm>
          <a:prstGeom prst="rect">
            <a:avLst/>
          </a:prstGeom>
        </p:spPr>
      </p:pic>
    </p:spTree>
    <p:extLst>
      <p:ext uri="{BB962C8B-B14F-4D97-AF65-F5344CB8AC3E}">
        <p14:creationId xmlns:p14="http://schemas.microsoft.com/office/powerpoint/2010/main" val="55627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419" sz="4000" dirty="0"/>
              <a:t>Criterios Diagnósticos Microbiológicos </a:t>
            </a:r>
            <a:endParaRPr lang="en-US" sz="4000" dirty="0"/>
          </a:p>
        </p:txBody>
      </p:sp>
      <p:sp>
        <p:nvSpPr>
          <p:cNvPr id="3" name="Marcador de contenido 2"/>
          <p:cNvSpPr>
            <a:spLocks noGrp="1"/>
          </p:cNvSpPr>
          <p:nvPr>
            <p:ph idx="1"/>
          </p:nvPr>
        </p:nvSpPr>
        <p:spPr/>
        <p:txBody>
          <a:bodyPr/>
          <a:lstStyle/>
          <a:p>
            <a:pPr marL="0" indent="0" algn="just">
              <a:buNone/>
            </a:pPr>
            <a:r>
              <a:rPr lang="es-ES" sz="2400" dirty="0"/>
              <a:t>1. Evidencia de afección clínica que pueda deberse a esa micobacteria.</a:t>
            </a:r>
          </a:p>
          <a:p>
            <a:pPr marL="0" indent="0" algn="just">
              <a:buNone/>
            </a:pPr>
            <a:endParaRPr lang="es-ES" sz="2400" dirty="0"/>
          </a:p>
          <a:p>
            <a:pPr marL="0" indent="0" algn="just">
              <a:buNone/>
            </a:pPr>
            <a:r>
              <a:rPr lang="es-ES" sz="2400" dirty="0"/>
              <a:t>2. Ausencia de M. tuberculosis, M. </a:t>
            </a:r>
            <a:r>
              <a:rPr lang="es-ES" sz="2400" dirty="0" err="1"/>
              <a:t>africanum</a:t>
            </a:r>
            <a:r>
              <a:rPr lang="es-ES" sz="2400" dirty="0"/>
              <a:t> y M. </a:t>
            </a:r>
            <a:r>
              <a:rPr lang="es-ES" sz="2400" dirty="0" err="1"/>
              <a:t>bovis</a:t>
            </a:r>
            <a:r>
              <a:rPr lang="es-ES" sz="2400" dirty="0"/>
              <a:t> en todas las muestras tomadas del paciente para comprobar la etiología del proceso.</a:t>
            </a:r>
          </a:p>
          <a:p>
            <a:pPr marL="0" indent="0" algn="just">
              <a:buNone/>
            </a:pPr>
            <a:endParaRPr lang="es-ES" sz="2400" dirty="0"/>
          </a:p>
          <a:p>
            <a:pPr marL="0" indent="0" algn="just">
              <a:buNone/>
            </a:pPr>
            <a:r>
              <a:rPr lang="es-ES" sz="2400" dirty="0"/>
              <a:t>3. Aislamiento repetido en el paciente en varias muestras tomadas en distintos momentos de la misma especie de micobacteria.</a:t>
            </a:r>
          </a:p>
          <a:p>
            <a:pPr marL="0" indent="0">
              <a:buNone/>
            </a:pPr>
            <a:endParaRPr lang="en-US" dirty="0"/>
          </a:p>
        </p:txBody>
      </p:sp>
    </p:spTree>
    <p:extLst>
      <p:ext uri="{BB962C8B-B14F-4D97-AF65-F5344CB8AC3E}">
        <p14:creationId xmlns:p14="http://schemas.microsoft.com/office/powerpoint/2010/main" val="164479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4825" y="1527142"/>
            <a:ext cx="10058400" cy="4705861"/>
          </a:xfrm>
        </p:spPr>
        <p:txBody>
          <a:bodyPr/>
          <a:lstStyle/>
          <a:p>
            <a:pPr marL="0" indent="0" algn="just">
              <a:buNone/>
            </a:pPr>
            <a:r>
              <a:rPr lang="es-ES" sz="2400" dirty="0"/>
              <a:t>4. Aislamiento abundante de la Micobacteria.</a:t>
            </a:r>
          </a:p>
          <a:p>
            <a:pPr marL="0" indent="0" algn="just">
              <a:buNone/>
            </a:pPr>
            <a:endParaRPr lang="es-ES" sz="2400" dirty="0"/>
          </a:p>
          <a:p>
            <a:pPr marL="0" indent="0" algn="just">
              <a:buNone/>
            </a:pPr>
            <a:r>
              <a:rPr lang="es-ES" sz="2400" dirty="0"/>
              <a:t>5. Aislamiento, si es posible, del mismo tipo de micobacteria hallado en la muestra de la zona de tejido del enfermo afectado por el proceso en estudio mediante </a:t>
            </a:r>
            <a:r>
              <a:rPr lang="es-ES" sz="2400" dirty="0" err="1"/>
              <a:t>exéresis</a:t>
            </a:r>
            <a:r>
              <a:rPr lang="es-ES" sz="2400" dirty="0"/>
              <a:t> quirúrgica, biopsia.</a:t>
            </a:r>
          </a:p>
          <a:p>
            <a:pPr marL="0" indent="0" algn="just">
              <a:buNone/>
            </a:pPr>
            <a:endParaRPr lang="es-ES" sz="2400" dirty="0"/>
          </a:p>
          <a:p>
            <a:pPr marL="0" indent="0" algn="just">
              <a:buNone/>
            </a:pPr>
            <a:r>
              <a:rPr lang="es-ES" sz="2400" dirty="0"/>
              <a:t>6. Comprobación, si es posible, de las lesiones histopatológicas específicas típicas de los órganos afectados.</a:t>
            </a:r>
          </a:p>
          <a:p>
            <a:pPr marL="0" indent="0">
              <a:buNone/>
            </a:pPr>
            <a:endParaRPr lang="en-US" dirty="0"/>
          </a:p>
        </p:txBody>
      </p:sp>
    </p:spTree>
    <p:extLst>
      <p:ext uri="{BB962C8B-B14F-4D97-AF65-F5344CB8AC3E}">
        <p14:creationId xmlns:p14="http://schemas.microsoft.com/office/powerpoint/2010/main" val="57627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415" y="70702"/>
            <a:ext cx="11962614" cy="6678890"/>
          </a:xfrm>
          <a:prstGeom prst="rect">
            <a:avLst/>
          </a:prstGeom>
        </p:spPr>
      </p:pic>
    </p:spTree>
    <p:extLst>
      <p:ext uri="{BB962C8B-B14F-4D97-AF65-F5344CB8AC3E}">
        <p14:creationId xmlns:p14="http://schemas.microsoft.com/office/powerpoint/2010/main" val="395584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n-US" dirty="0"/>
            </a:br>
            <a:r>
              <a:rPr lang="en-US" dirty="0" err="1"/>
              <a:t>Síndromes</a:t>
            </a:r>
            <a:r>
              <a:rPr lang="en-US" dirty="0"/>
              <a:t> </a:t>
            </a:r>
            <a:r>
              <a:rPr lang="en-US" dirty="0" err="1"/>
              <a:t>Clínicos</a:t>
            </a:r>
            <a:r>
              <a:rPr lang="en-US" dirty="0"/>
              <a:t> </a:t>
            </a:r>
            <a:r>
              <a:rPr lang="en-US" dirty="0" err="1"/>
              <a:t>Producidos</a:t>
            </a:r>
            <a:r>
              <a:rPr lang="en-US" dirty="0"/>
              <a:t> </a:t>
            </a:r>
            <a:r>
              <a:rPr lang="en-US" dirty="0" err="1"/>
              <a:t>por</a:t>
            </a:r>
            <a:r>
              <a:rPr lang="en-US" dirty="0"/>
              <a:t> </a:t>
            </a:r>
            <a:r>
              <a:rPr lang="en-US" dirty="0" err="1"/>
              <a:t>Especies</a:t>
            </a:r>
            <a:r>
              <a:rPr lang="en-US" dirty="0"/>
              <a:t> </a:t>
            </a:r>
            <a:r>
              <a:rPr lang="en-US" dirty="0" err="1"/>
              <a:t>Patógenas</a:t>
            </a:r>
            <a:br>
              <a:rPr lang="en-US" dirty="0"/>
            </a:br>
            <a:endParaRPr lang="en-US" dirty="0"/>
          </a:p>
        </p:txBody>
      </p:sp>
      <p:sp>
        <p:nvSpPr>
          <p:cNvPr id="3" name="Marcador de contenido 2"/>
          <p:cNvSpPr>
            <a:spLocks noGrp="1"/>
          </p:cNvSpPr>
          <p:nvPr>
            <p:ph idx="1"/>
          </p:nvPr>
        </p:nvSpPr>
        <p:spPr/>
        <p:txBody>
          <a:bodyPr/>
          <a:lstStyle/>
          <a:p>
            <a:pPr algn="just">
              <a:buFont typeface="Courier New" panose="02070309020205020404" pitchFamily="49" charset="0"/>
              <a:buChar char="o"/>
            </a:pPr>
            <a:r>
              <a:rPr lang="en-US" sz="2400" dirty="0"/>
              <a:t> </a:t>
            </a:r>
            <a:r>
              <a:rPr lang="en-US" sz="2400" dirty="0" err="1"/>
              <a:t>Enfermedad</a:t>
            </a:r>
            <a:r>
              <a:rPr lang="en-US" sz="2400" dirty="0"/>
              <a:t> </a:t>
            </a:r>
            <a:r>
              <a:rPr lang="en-US" sz="2400" dirty="0" err="1"/>
              <a:t>diseminada</a:t>
            </a:r>
            <a:r>
              <a:rPr lang="en-US" sz="2400" dirty="0"/>
              <a:t> (</a:t>
            </a:r>
            <a:r>
              <a:rPr lang="en-US" sz="2400" dirty="0" err="1"/>
              <a:t>presencia</a:t>
            </a:r>
            <a:r>
              <a:rPr lang="en-US" sz="2400" dirty="0"/>
              <a:t> de </a:t>
            </a:r>
            <a:r>
              <a:rPr lang="en-US" sz="2400" dirty="0" err="1"/>
              <a:t>inmunodeficiencia</a:t>
            </a:r>
            <a:r>
              <a:rPr lang="en-US" sz="2400" dirty="0"/>
              <a:t>): M. </a:t>
            </a:r>
            <a:r>
              <a:rPr lang="en-US" sz="2400" dirty="0" err="1"/>
              <a:t>Avium</a:t>
            </a:r>
            <a:r>
              <a:rPr lang="en-US" sz="2400" dirty="0"/>
              <a:t> Complex, M. </a:t>
            </a:r>
            <a:r>
              <a:rPr lang="en-US" sz="2400" dirty="0" err="1"/>
              <a:t>Kansasii</a:t>
            </a:r>
            <a:r>
              <a:rPr lang="en-US" sz="2400" dirty="0"/>
              <a:t>, M. </a:t>
            </a:r>
            <a:r>
              <a:rPr lang="en-US" sz="2400" dirty="0" err="1"/>
              <a:t>Haemophilum</a:t>
            </a:r>
            <a:r>
              <a:rPr lang="en-US" sz="2400" dirty="0"/>
              <a:t>, M. </a:t>
            </a:r>
            <a:r>
              <a:rPr lang="en-US" sz="2400" dirty="0" err="1"/>
              <a:t>Chelonae</a:t>
            </a:r>
            <a:r>
              <a:rPr lang="en-US" sz="2400" dirty="0"/>
              <a:t>.</a:t>
            </a:r>
          </a:p>
          <a:p>
            <a:pPr algn="just">
              <a:buFont typeface="Courier New" panose="02070309020205020404" pitchFamily="49" charset="0"/>
              <a:buChar char="o"/>
            </a:pPr>
            <a:r>
              <a:rPr lang="en-US" sz="2400" dirty="0"/>
              <a:t> </a:t>
            </a:r>
            <a:r>
              <a:rPr lang="en-US" sz="2400" dirty="0" err="1"/>
              <a:t>Enfermedad</a:t>
            </a:r>
            <a:r>
              <a:rPr lang="en-US" sz="2400" dirty="0"/>
              <a:t> </a:t>
            </a:r>
            <a:r>
              <a:rPr lang="en-US" sz="2400" dirty="0" err="1"/>
              <a:t>pulmonar</a:t>
            </a:r>
            <a:r>
              <a:rPr lang="en-US" sz="2400" dirty="0"/>
              <a:t> similar a Tb: M. </a:t>
            </a:r>
            <a:r>
              <a:rPr lang="en-US" sz="2400" dirty="0" err="1"/>
              <a:t>kansasii</a:t>
            </a:r>
            <a:r>
              <a:rPr lang="en-US" sz="2400" dirty="0"/>
              <a:t>, M, </a:t>
            </a:r>
            <a:r>
              <a:rPr lang="en-US" sz="2400" dirty="0" err="1"/>
              <a:t>Avium</a:t>
            </a:r>
            <a:r>
              <a:rPr lang="en-US" sz="2400" dirty="0"/>
              <a:t> Complex, M. </a:t>
            </a:r>
            <a:r>
              <a:rPr lang="en-US" sz="2400" dirty="0" err="1"/>
              <a:t>Abscessus</a:t>
            </a:r>
            <a:r>
              <a:rPr lang="en-US" sz="2400" dirty="0"/>
              <a:t>, M. </a:t>
            </a:r>
            <a:r>
              <a:rPr lang="en-US" sz="2400" dirty="0" err="1"/>
              <a:t>Xenopi</a:t>
            </a:r>
            <a:r>
              <a:rPr lang="en-US" sz="2400" dirty="0"/>
              <a:t>, M. </a:t>
            </a:r>
            <a:r>
              <a:rPr lang="en-US" sz="2400" dirty="0" err="1"/>
              <a:t>Simiae</a:t>
            </a:r>
            <a:r>
              <a:rPr lang="en-US" sz="2400" dirty="0"/>
              <a:t>.</a:t>
            </a:r>
          </a:p>
          <a:p>
            <a:pPr algn="just">
              <a:buFont typeface="Courier New" panose="02070309020205020404" pitchFamily="49" charset="0"/>
              <a:buChar char="o"/>
            </a:pPr>
            <a:r>
              <a:rPr lang="en-US" sz="2400" dirty="0"/>
              <a:t> </a:t>
            </a:r>
            <a:r>
              <a:rPr lang="en-US" sz="2400" dirty="0" err="1"/>
              <a:t>Linfadenitis</a:t>
            </a:r>
            <a:r>
              <a:rPr lang="en-US" sz="2400" dirty="0"/>
              <a:t> (</a:t>
            </a:r>
            <a:r>
              <a:rPr lang="en-US" sz="2400" dirty="0" err="1"/>
              <a:t>predomina</a:t>
            </a:r>
            <a:r>
              <a:rPr lang="en-US" sz="2400" dirty="0"/>
              <a:t> cervical): M. </a:t>
            </a:r>
            <a:r>
              <a:rPr lang="en-US" sz="2400" dirty="0" err="1"/>
              <a:t>Avium</a:t>
            </a:r>
            <a:r>
              <a:rPr lang="en-US" sz="2400" dirty="0"/>
              <a:t> Complex, M. </a:t>
            </a:r>
            <a:r>
              <a:rPr lang="en-US" sz="2400" dirty="0" err="1"/>
              <a:t>Scrofulaceum</a:t>
            </a:r>
            <a:r>
              <a:rPr lang="en-US" sz="2400" dirty="0"/>
              <a:t>, M. </a:t>
            </a:r>
            <a:r>
              <a:rPr lang="en-US" sz="2400" dirty="0" err="1"/>
              <a:t>Kansasii</a:t>
            </a:r>
            <a:r>
              <a:rPr lang="en-US" sz="2400" dirty="0"/>
              <a:t>.</a:t>
            </a:r>
          </a:p>
          <a:p>
            <a:pPr algn="just">
              <a:buFont typeface="Courier New" panose="02070309020205020404" pitchFamily="49" charset="0"/>
              <a:buChar char="o"/>
            </a:pPr>
            <a:r>
              <a:rPr lang="en-US" sz="2400" dirty="0"/>
              <a:t> </a:t>
            </a:r>
            <a:r>
              <a:rPr lang="en-US" sz="2400" dirty="0" err="1"/>
              <a:t>Úlceras</a:t>
            </a:r>
            <a:r>
              <a:rPr lang="en-US" sz="2400" dirty="0"/>
              <a:t> </a:t>
            </a:r>
            <a:r>
              <a:rPr lang="en-US" sz="2400" dirty="0" err="1"/>
              <a:t>cutáneas</a:t>
            </a:r>
            <a:r>
              <a:rPr lang="en-US" sz="2400" dirty="0"/>
              <a:t>: M. </a:t>
            </a:r>
            <a:r>
              <a:rPr lang="en-US" sz="2400" dirty="0" err="1"/>
              <a:t>Ulcerans</a:t>
            </a:r>
            <a:r>
              <a:rPr lang="en-US" sz="2400" dirty="0"/>
              <a:t> (</a:t>
            </a:r>
            <a:r>
              <a:rPr lang="en-US" sz="2400" dirty="0" err="1"/>
              <a:t>úlcera</a:t>
            </a:r>
            <a:r>
              <a:rPr lang="en-US" sz="2400" dirty="0"/>
              <a:t> de </a:t>
            </a:r>
            <a:r>
              <a:rPr lang="en-US" sz="2400" dirty="0" err="1"/>
              <a:t>Buruli</a:t>
            </a:r>
            <a:r>
              <a:rPr lang="en-US" sz="2400" dirty="0"/>
              <a:t>), M. </a:t>
            </a:r>
            <a:r>
              <a:rPr lang="en-US" sz="2400" dirty="0" err="1"/>
              <a:t>Marinum</a:t>
            </a:r>
            <a:r>
              <a:rPr lang="en-US" sz="2400"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043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6118" y="1429842"/>
            <a:ext cx="10058400" cy="5086574"/>
          </a:xfrm>
        </p:spPr>
        <p:txBody>
          <a:bodyPr>
            <a:normAutofit/>
          </a:bodyPr>
          <a:lstStyle/>
          <a:p>
            <a:pPr algn="just">
              <a:buFont typeface="Wingdings" panose="05000000000000000000" pitchFamily="2" charset="2"/>
              <a:buChar char="q"/>
              <a:defRPr/>
            </a:pPr>
            <a:r>
              <a:rPr lang="es-ES" dirty="0">
                <a:cs typeface="Arial" charset="0"/>
              </a:rPr>
              <a:t>Hace más de 50 años empezaron a describirse una serie de cuadros clínicos, parecidos a la Tuberculosis, causados por algunas de estas micobacterias las que a pesar de su menor patogenicidad en condiciones de menor virulencia orgánica del huésped pueden producir enfermedades conocidas con el nombre genérico de micobacteriosis.</a:t>
            </a:r>
          </a:p>
          <a:p>
            <a:pPr algn="just">
              <a:buFont typeface="Wingdings" pitchFamily="2" charset="2"/>
              <a:buChar char="Ø"/>
              <a:defRPr/>
            </a:pPr>
            <a:endParaRPr lang="es-ES" dirty="0">
              <a:cs typeface="Arial" charset="0"/>
            </a:endParaRPr>
          </a:p>
          <a:p>
            <a:pPr algn="just">
              <a:buFont typeface="Wingdings" panose="05000000000000000000" pitchFamily="2" charset="2"/>
              <a:buChar char="q"/>
              <a:defRPr/>
            </a:pPr>
            <a:r>
              <a:rPr lang="es-ES" dirty="0">
                <a:cs typeface="Arial" charset="0"/>
              </a:rPr>
              <a:t>En 1954, </a:t>
            </a:r>
            <a:r>
              <a:rPr lang="es-ES" dirty="0" err="1">
                <a:cs typeface="Arial" charset="0"/>
              </a:rPr>
              <a:t>Teimpe</a:t>
            </a:r>
            <a:r>
              <a:rPr lang="es-ES" dirty="0">
                <a:cs typeface="Arial" charset="0"/>
              </a:rPr>
              <a:t> y </a:t>
            </a:r>
            <a:r>
              <a:rPr lang="es-ES" dirty="0" err="1">
                <a:cs typeface="Arial" charset="0"/>
              </a:rPr>
              <a:t>Runyon</a:t>
            </a:r>
            <a:r>
              <a:rPr lang="es-ES" dirty="0">
                <a:cs typeface="Arial" charset="0"/>
              </a:rPr>
              <a:t>, señalan que otras Micobacterias, causaban enfermedades en el hombre.</a:t>
            </a:r>
          </a:p>
          <a:p>
            <a:pPr marL="0" indent="0" algn="just">
              <a:buNone/>
              <a:defRPr/>
            </a:pPr>
            <a:r>
              <a:rPr lang="es-ES" dirty="0">
                <a:cs typeface="Arial" charset="0"/>
              </a:rPr>
              <a:t> </a:t>
            </a:r>
          </a:p>
          <a:p>
            <a:pPr algn="just">
              <a:buFont typeface="Wingdings" panose="05000000000000000000" pitchFamily="2" charset="2"/>
              <a:buChar char="q"/>
              <a:defRPr/>
            </a:pPr>
            <a:r>
              <a:rPr lang="es-ES" dirty="0">
                <a:cs typeface="Arial" charset="0"/>
              </a:rPr>
              <a:t>Durante muchos años las “Micobacteriosis”, eran un hecho ocasional y anecdótico, la gran mayoría de las veces ligado a situaciones de inmunodeficiencia.</a:t>
            </a:r>
          </a:p>
          <a:p>
            <a:pPr algn="just">
              <a:buFont typeface="Wingdings" pitchFamily="2" charset="2"/>
              <a:buChar char="Ø"/>
              <a:defRPr/>
            </a:pPr>
            <a:endParaRPr lang="es-ES" dirty="0">
              <a:cs typeface="Arial" charset="0"/>
            </a:endParaRPr>
          </a:p>
          <a:p>
            <a:pPr marL="0" indent="0">
              <a:buNone/>
            </a:pPr>
            <a:endParaRPr lang="en-US" dirty="0"/>
          </a:p>
        </p:txBody>
      </p:sp>
    </p:spTree>
    <p:extLst>
      <p:ext uri="{BB962C8B-B14F-4D97-AF65-F5344CB8AC3E}">
        <p14:creationId xmlns:p14="http://schemas.microsoft.com/office/powerpoint/2010/main" val="788786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2169" y="754144"/>
            <a:ext cx="10718275" cy="5280896"/>
          </a:xfrm>
        </p:spPr>
        <p:txBody>
          <a:bodyPr/>
          <a:lstStyle/>
          <a:p>
            <a:pPr marL="0" indent="0" algn="just">
              <a:buNone/>
            </a:pPr>
            <a:r>
              <a:rPr lang="es-ES" b="1" dirty="0"/>
              <a:t>Enfermedad pulmonar: </a:t>
            </a:r>
            <a:r>
              <a:rPr lang="es-ES" dirty="0"/>
              <a:t>Es la afectación más frecuente en pacientes </a:t>
            </a:r>
            <a:r>
              <a:rPr lang="es-ES" dirty="0" err="1"/>
              <a:t>inmunocompetentes</a:t>
            </a:r>
            <a:r>
              <a:rPr lang="es-ES" dirty="0"/>
              <a:t>, sobre todo en caso de M. </a:t>
            </a:r>
            <a:r>
              <a:rPr lang="es-ES" dirty="0" err="1"/>
              <a:t>Avium</a:t>
            </a:r>
            <a:r>
              <a:rPr lang="es-ES" dirty="0"/>
              <a:t> </a:t>
            </a:r>
            <a:r>
              <a:rPr lang="es-ES" dirty="0" err="1"/>
              <a:t>Complex</a:t>
            </a:r>
            <a:r>
              <a:rPr lang="es-ES" dirty="0"/>
              <a:t> y M. </a:t>
            </a:r>
            <a:r>
              <a:rPr lang="es-ES" dirty="0" err="1"/>
              <a:t>Kansasii</a:t>
            </a:r>
            <a:r>
              <a:rPr lang="es-ES" dirty="0"/>
              <a:t>. Los síntomas son inespecíficos (tos, hemoptisis, disnea, fiebre, sudoración, pérdida de peso), de curso crónico e indistinguibles de los producidos por M. tuberculosis. En casos excepcionales, el paciente está asintomático. </a:t>
            </a:r>
          </a:p>
          <a:p>
            <a:pPr marL="0" indent="0" algn="just">
              <a:buNone/>
            </a:pPr>
            <a:endParaRPr lang="es-ES" dirty="0"/>
          </a:p>
          <a:p>
            <a:pPr marL="0" indent="0" algn="just">
              <a:buNone/>
            </a:pPr>
            <a:r>
              <a:rPr lang="es-ES" b="1" dirty="0" err="1"/>
              <a:t>Linfadenitis</a:t>
            </a:r>
            <a:r>
              <a:rPr lang="es-ES" b="1" dirty="0"/>
              <a:t> periférica: </a:t>
            </a:r>
            <a:r>
              <a:rPr lang="es-ES" dirty="0"/>
              <a:t>Sobre todo en niños de 1-5 años de edad, afectando a adenopatías de cabeza y cuello. En el 70- 80% de los casos se aísla M. </a:t>
            </a:r>
            <a:r>
              <a:rPr lang="es-ES" dirty="0" err="1"/>
              <a:t>Avium</a:t>
            </a:r>
            <a:r>
              <a:rPr lang="es-ES" dirty="0"/>
              <a:t> </a:t>
            </a:r>
            <a:r>
              <a:rPr lang="es-ES" dirty="0" err="1"/>
              <a:t>Complex</a:t>
            </a:r>
            <a:r>
              <a:rPr lang="es-ES" dirty="0"/>
              <a:t>. M. </a:t>
            </a:r>
            <a:r>
              <a:rPr lang="es-ES" dirty="0" err="1"/>
              <a:t>Scrofulaceum</a:t>
            </a:r>
            <a:r>
              <a:rPr lang="es-ES" dirty="0"/>
              <a:t>, M. </a:t>
            </a:r>
            <a:r>
              <a:rPr lang="es-ES" dirty="0" err="1"/>
              <a:t>Malmoense</a:t>
            </a:r>
            <a:r>
              <a:rPr lang="es-ES" dirty="0"/>
              <a:t>.</a:t>
            </a:r>
          </a:p>
          <a:p>
            <a:pPr marL="0" indent="0" algn="just">
              <a:buNone/>
            </a:pPr>
            <a:endParaRPr lang="es-ES" dirty="0"/>
          </a:p>
          <a:p>
            <a:pPr marL="0" indent="0" algn="just">
              <a:buNone/>
            </a:pPr>
            <a:r>
              <a:rPr lang="es-ES" b="1" dirty="0"/>
              <a:t>Infecciones de piel, tejidos blandos y huesos: </a:t>
            </a:r>
            <a:r>
              <a:rPr lang="es-ES" dirty="0"/>
              <a:t>M. </a:t>
            </a:r>
            <a:r>
              <a:rPr lang="es-ES" dirty="0" err="1"/>
              <a:t>Fortuitum</a:t>
            </a:r>
            <a:r>
              <a:rPr lang="es-ES" dirty="0"/>
              <a:t>, M. </a:t>
            </a:r>
            <a:r>
              <a:rPr lang="es-ES" dirty="0" err="1"/>
              <a:t>Abscessus</a:t>
            </a:r>
            <a:r>
              <a:rPr lang="es-ES" dirty="0"/>
              <a:t>, M. </a:t>
            </a:r>
            <a:r>
              <a:rPr lang="es-ES" dirty="0" err="1"/>
              <a:t>Marinum</a:t>
            </a:r>
            <a:r>
              <a:rPr lang="es-ES" dirty="0"/>
              <a:t> y M. </a:t>
            </a:r>
            <a:r>
              <a:rPr lang="es-ES" dirty="0" err="1"/>
              <a:t>Ulcerans</a:t>
            </a:r>
            <a:r>
              <a:rPr lang="es-ES" dirty="0"/>
              <a:t>, tras lesiones traumáticas, infecciones nosocomiales en catéteres intravenosos o intraperitoneales, mamoplastia o bypass cardiaco. M. </a:t>
            </a:r>
            <a:r>
              <a:rPr lang="es-ES" dirty="0" err="1"/>
              <a:t>Marinum</a:t>
            </a:r>
            <a:r>
              <a:rPr lang="es-ES" dirty="0"/>
              <a:t> produce el llamado granuloma de la piscina, caracterizado por lesiones solitarias en forma pápula en una extremidad. M. </a:t>
            </a:r>
            <a:r>
              <a:rPr lang="es-ES" dirty="0" err="1"/>
              <a:t>Ulcerans</a:t>
            </a:r>
            <a:r>
              <a:rPr lang="es-ES" dirty="0"/>
              <a:t> es el causante de la “úlcera de </a:t>
            </a:r>
            <a:r>
              <a:rPr lang="es-ES" dirty="0" err="1"/>
              <a:t>Buruli</a:t>
            </a:r>
            <a:r>
              <a:rPr lang="es-ES" dirty="0"/>
              <a:t>”, consistente en úlceras cutáneas de curso crónico y progresivo. Esta enfermedad es excepcional fuera del continente africano.</a:t>
            </a:r>
          </a:p>
          <a:p>
            <a:pPr marL="0" indent="0">
              <a:buNone/>
            </a:pPr>
            <a:endParaRPr lang="en-US" dirty="0"/>
          </a:p>
        </p:txBody>
      </p:sp>
    </p:spTree>
    <p:extLst>
      <p:ext uri="{BB962C8B-B14F-4D97-AF65-F5344CB8AC3E}">
        <p14:creationId xmlns:p14="http://schemas.microsoft.com/office/powerpoint/2010/main" val="139967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err="1"/>
              <a:t>Micobacterias</a:t>
            </a:r>
            <a:r>
              <a:rPr lang="es-ES" dirty="0"/>
              <a:t> de crecimiento rápido (grupo IV de </a:t>
            </a:r>
            <a:r>
              <a:rPr lang="es-ES" dirty="0" err="1"/>
              <a:t>Runyon</a:t>
            </a:r>
            <a:r>
              <a:rPr lang="es-ES" dirty="0"/>
              <a:t>): </a:t>
            </a:r>
            <a:endParaRPr lang="en-US" dirty="0"/>
          </a:p>
        </p:txBody>
      </p:sp>
      <p:sp>
        <p:nvSpPr>
          <p:cNvPr id="3" name="Marcador de contenido 2"/>
          <p:cNvSpPr>
            <a:spLocks noGrp="1"/>
          </p:cNvSpPr>
          <p:nvPr>
            <p:ph idx="1"/>
          </p:nvPr>
        </p:nvSpPr>
        <p:spPr/>
        <p:txBody>
          <a:bodyPr>
            <a:normAutofit/>
          </a:bodyPr>
          <a:lstStyle/>
          <a:p>
            <a:pPr marL="0" indent="0" algn="just">
              <a:buNone/>
            </a:pPr>
            <a:r>
              <a:rPr lang="es-ES" sz="2000" dirty="0"/>
              <a:t>Velocidad de crecimiento y por su resistencia a la mayoría de los fármacos antituberculosos clásicos. Pueden producir numerosos cuadros clínicos incluyendo infecciones de la piel, osteomielitis, </a:t>
            </a:r>
            <a:r>
              <a:rPr lang="es-ES" sz="2000" dirty="0" err="1"/>
              <a:t>linfadenitis</a:t>
            </a:r>
            <a:r>
              <a:rPr lang="es-ES" sz="2000" dirty="0"/>
              <a:t>, enfermedad diseminada, meningitis, infecciones de heridas quirúrgicas e infecciones protésicas. La afectación pulmonar es fundamentalmente ocasionada por M. </a:t>
            </a:r>
            <a:r>
              <a:rPr lang="es-ES" sz="2000" dirty="0" err="1"/>
              <a:t>Abscessus</a:t>
            </a:r>
            <a:r>
              <a:rPr lang="es-ES" sz="2000" dirty="0"/>
              <a:t> y M. </a:t>
            </a:r>
            <a:r>
              <a:rPr lang="es-ES" sz="2000" dirty="0" err="1"/>
              <a:t>Fortuitum</a:t>
            </a:r>
            <a:r>
              <a:rPr lang="es-ES" sz="2000" dirty="0"/>
              <a:t> y muy raras veces por M. </a:t>
            </a:r>
            <a:r>
              <a:rPr lang="es-ES" sz="2000" dirty="0" err="1"/>
              <a:t>Chelonae</a:t>
            </a:r>
            <a:r>
              <a:rPr lang="es-ES" sz="2000" dirty="0"/>
              <a:t>. Alteraciones radiográficas son inespecíficas (infiltrados </a:t>
            </a:r>
            <a:r>
              <a:rPr lang="es-ES" sz="2000" dirty="0" err="1"/>
              <a:t>reticulonodulares</a:t>
            </a:r>
            <a:r>
              <a:rPr lang="es-ES" sz="2000" dirty="0"/>
              <a:t> en ambos lóbulos superiores (80%) y la presencia de cavitaciones es poco habitual (20%). Es frecuente la aparición de bronquiectasias cilíndricas y nódulos múltiples al igual que ocurre con M. </a:t>
            </a:r>
            <a:r>
              <a:rPr lang="es-ES" sz="2000" dirty="0" err="1"/>
              <a:t>Avium</a:t>
            </a:r>
            <a:r>
              <a:rPr lang="es-ES" sz="2000" dirty="0"/>
              <a:t> </a:t>
            </a:r>
            <a:r>
              <a:rPr lang="es-ES" sz="2000" dirty="0" err="1"/>
              <a:t>Complex</a:t>
            </a:r>
            <a:r>
              <a:rPr lang="es-ES" sz="2000" dirty="0"/>
              <a:t>.</a:t>
            </a:r>
            <a:endParaRPr lang="en-US" sz="2000" dirty="0"/>
          </a:p>
        </p:txBody>
      </p:sp>
    </p:spTree>
    <p:extLst>
      <p:ext uri="{BB962C8B-B14F-4D97-AF65-F5344CB8AC3E}">
        <p14:creationId xmlns:p14="http://schemas.microsoft.com/office/powerpoint/2010/main" val="844481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ES" sz="2400" dirty="0"/>
              <a:t>Los criterios diagnósticos son similares a los empleados con otras M. Ambientales si bien es importante tener en cuenta que M. </a:t>
            </a:r>
            <a:r>
              <a:rPr lang="es-ES" sz="2400" dirty="0" err="1"/>
              <a:t>Abscessus</a:t>
            </a:r>
            <a:r>
              <a:rPr lang="es-ES" sz="2400" dirty="0"/>
              <a:t> es mucho más virulento que M. </a:t>
            </a:r>
            <a:r>
              <a:rPr lang="es-ES" sz="2400" dirty="0" err="1"/>
              <a:t>Fortuitum</a:t>
            </a:r>
            <a:r>
              <a:rPr lang="es-ES" sz="2400" dirty="0"/>
              <a:t> por lo que un aislamiento del primero casi siempre irá asociado a enfermedad activa, mientras que en el segundo caso incluso aislamientos múltiples pueden hacernos dudar acerca de su significado clínico si no tenemos evidencias clínicas y radiográficas que señalen su capacidad patógena en un paciente determinado.</a:t>
            </a:r>
          </a:p>
          <a:p>
            <a:pPr marL="0" indent="0">
              <a:buNone/>
            </a:pPr>
            <a:endParaRPr lang="en-US" dirty="0"/>
          </a:p>
        </p:txBody>
      </p:sp>
    </p:spTree>
    <p:extLst>
      <p:ext uri="{BB962C8B-B14F-4D97-AF65-F5344CB8AC3E}">
        <p14:creationId xmlns:p14="http://schemas.microsoft.com/office/powerpoint/2010/main" val="2140475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sz="4000" dirty="0"/>
            </a:br>
            <a:r>
              <a:rPr lang="pt-BR" sz="4000" dirty="0" err="1"/>
              <a:t>Manifestaciones</a:t>
            </a:r>
            <a:r>
              <a:rPr lang="pt-BR" sz="4000" dirty="0"/>
              <a:t> Clínicas M. </a:t>
            </a:r>
            <a:r>
              <a:rPr lang="pt-BR" sz="4000" dirty="0" err="1"/>
              <a:t>Avium</a:t>
            </a:r>
            <a:r>
              <a:rPr lang="pt-BR" sz="4000" dirty="0"/>
              <a:t> </a:t>
            </a:r>
            <a:r>
              <a:rPr lang="pt-BR" sz="4000" dirty="0" err="1"/>
              <a:t>complex</a:t>
            </a:r>
            <a:r>
              <a:rPr lang="pt-BR" sz="4000" dirty="0"/>
              <a:t> </a:t>
            </a:r>
            <a:br>
              <a:rPr lang="pt-BR" dirty="0"/>
            </a:br>
            <a:endParaRPr lang="en-US" dirty="0"/>
          </a:p>
        </p:txBody>
      </p:sp>
      <p:sp>
        <p:nvSpPr>
          <p:cNvPr id="3" name="Marcador de contenido 2"/>
          <p:cNvSpPr>
            <a:spLocks noGrp="1"/>
          </p:cNvSpPr>
          <p:nvPr>
            <p:ph idx="1"/>
          </p:nvPr>
        </p:nvSpPr>
        <p:spPr>
          <a:xfrm>
            <a:off x="1066800" y="1762812"/>
            <a:ext cx="10058400" cy="4421172"/>
          </a:xfrm>
        </p:spPr>
        <p:txBody>
          <a:bodyPr>
            <a:normAutofit/>
          </a:bodyPr>
          <a:lstStyle/>
          <a:p>
            <a:pPr marL="0" indent="0" algn="just">
              <a:buNone/>
            </a:pPr>
            <a:r>
              <a:rPr lang="es-ES" dirty="0"/>
              <a:t>A) Enfermedad </a:t>
            </a:r>
            <a:r>
              <a:rPr lang="es-ES" dirty="0" err="1"/>
              <a:t>fibrocavitaria</a:t>
            </a:r>
            <a:r>
              <a:rPr lang="es-ES" dirty="0"/>
              <a:t> (varones fumadores, edad media o avanzada, EPOC) que clínica y radiográficamente se parece a la TB. O personas sin factores predisponentes. </a:t>
            </a:r>
          </a:p>
          <a:p>
            <a:pPr marL="0" indent="0" algn="just">
              <a:buNone/>
            </a:pPr>
            <a:endParaRPr lang="es-ES" dirty="0"/>
          </a:p>
          <a:p>
            <a:pPr marL="0" indent="0" algn="just">
              <a:buNone/>
            </a:pPr>
            <a:r>
              <a:rPr lang="es-ES" dirty="0"/>
              <a:t>B) Enfermedad en áreas de bronquiectasias: pacientes con TB previas que presentan nuevos infiltrados radiográficos o en pacientes con fibrosis quística.</a:t>
            </a:r>
          </a:p>
          <a:p>
            <a:pPr marL="0" indent="0" algn="just">
              <a:buNone/>
            </a:pPr>
            <a:endParaRPr lang="es-ES" dirty="0"/>
          </a:p>
          <a:p>
            <a:pPr marL="0" indent="0" algn="just">
              <a:buNone/>
            </a:pPr>
            <a:r>
              <a:rPr lang="es-ES" dirty="0"/>
              <a:t>C) Presencia de nódulos y bronquiectasias: mujeres mayores de 50 años, no fumadoras, sin enfermedad pulmonar previa e </a:t>
            </a:r>
            <a:r>
              <a:rPr lang="es-ES" dirty="0" err="1"/>
              <a:t>inmunocompetentes</a:t>
            </a:r>
            <a:r>
              <a:rPr lang="es-ES" dirty="0"/>
              <a:t>, presentan tos  y nódulos pequeños en la radiografía de tórax que aumentan progresivamente o bronquiectasias y nódulos. </a:t>
            </a:r>
          </a:p>
          <a:p>
            <a:pPr marL="0" indent="0" algn="just">
              <a:buNone/>
            </a:pPr>
            <a:endParaRPr lang="es-ES" dirty="0"/>
          </a:p>
          <a:p>
            <a:pPr marL="0" indent="0" algn="just">
              <a:buNone/>
            </a:pPr>
            <a:endParaRPr lang="es-ES" dirty="0"/>
          </a:p>
          <a:p>
            <a:pPr marL="0" indent="0">
              <a:buNone/>
            </a:pPr>
            <a:endParaRPr lang="en-US" dirty="0"/>
          </a:p>
        </p:txBody>
      </p:sp>
    </p:spTree>
    <p:extLst>
      <p:ext uri="{BB962C8B-B14F-4D97-AF65-F5344CB8AC3E}">
        <p14:creationId xmlns:p14="http://schemas.microsoft.com/office/powerpoint/2010/main" val="376128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n-US" dirty="0"/>
            </a:br>
            <a:br>
              <a:rPr lang="en-US" dirty="0"/>
            </a:br>
            <a:r>
              <a:rPr lang="en-US" dirty="0" err="1"/>
              <a:t>Principales</a:t>
            </a:r>
            <a:r>
              <a:rPr lang="en-US" dirty="0"/>
              <a:t> </a:t>
            </a:r>
            <a:r>
              <a:rPr lang="en-US" dirty="0" err="1"/>
              <a:t>Medios</a:t>
            </a:r>
            <a:r>
              <a:rPr lang="en-US" dirty="0"/>
              <a:t> de </a:t>
            </a:r>
            <a:r>
              <a:rPr lang="en-US" dirty="0" err="1"/>
              <a:t>Cultivo</a:t>
            </a:r>
            <a:r>
              <a:rPr lang="en-US" dirty="0"/>
              <a:t> </a:t>
            </a:r>
            <a:r>
              <a:rPr lang="en-US" dirty="0" err="1"/>
              <a:t>Líquido</a:t>
            </a:r>
            <a:r>
              <a:rPr lang="en-US" dirty="0"/>
              <a:t> </a:t>
            </a:r>
            <a:br>
              <a:rPr lang="en-US" dirty="0"/>
            </a:br>
            <a:r>
              <a:rPr lang="en-US" dirty="0"/>
              <a:t> </a:t>
            </a:r>
            <a:br>
              <a:rPr lang="en-US" dirty="0"/>
            </a:br>
            <a:endParaRPr lang="en-US" dirty="0"/>
          </a:p>
        </p:txBody>
      </p:sp>
      <p:sp>
        <p:nvSpPr>
          <p:cNvPr id="3" name="Marcador de contenido 2"/>
          <p:cNvSpPr>
            <a:spLocks noGrp="1"/>
          </p:cNvSpPr>
          <p:nvPr>
            <p:ph idx="1"/>
          </p:nvPr>
        </p:nvSpPr>
        <p:spPr/>
        <p:txBody>
          <a:bodyPr>
            <a:normAutofit/>
          </a:bodyPr>
          <a:lstStyle/>
          <a:p>
            <a:pPr marL="0" indent="0">
              <a:buNone/>
            </a:pPr>
            <a:r>
              <a:rPr lang="es-ES" dirty="0"/>
              <a:t>1. Medios líquidos tradicionales (</a:t>
            </a:r>
            <a:r>
              <a:rPr lang="es-ES" dirty="0" err="1"/>
              <a:t>Middlebrook</a:t>
            </a:r>
            <a:r>
              <a:rPr lang="es-ES" dirty="0"/>
              <a:t> 7H9).</a:t>
            </a:r>
          </a:p>
          <a:p>
            <a:pPr marL="0" indent="0">
              <a:buNone/>
            </a:pPr>
            <a:r>
              <a:rPr lang="es-ES" dirty="0"/>
              <a:t>2. BACTEC 460 TB (M7H12: M7H9 modificado) con ácido palmítico marcado con 14C. </a:t>
            </a:r>
          </a:p>
          <a:p>
            <a:pPr marL="0" indent="0">
              <a:buNone/>
            </a:pPr>
            <a:r>
              <a:rPr lang="es-ES" dirty="0"/>
              <a:t>3. SEPTICHECK: medio bifásico con un medio líquido enriquecido (M7H9) y tres medios sólidos. </a:t>
            </a:r>
          </a:p>
          <a:p>
            <a:pPr marL="0" indent="0">
              <a:buNone/>
            </a:pPr>
            <a:r>
              <a:rPr lang="es-ES" dirty="0"/>
              <a:t>4. </a:t>
            </a:r>
            <a:r>
              <a:rPr lang="es-ES" dirty="0" err="1"/>
              <a:t>Micobacterial</a:t>
            </a:r>
            <a:r>
              <a:rPr lang="es-ES" dirty="0"/>
              <a:t> </a:t>
            </a:r>
            <a:r>
              <a:rPr lang="es-ES" dirty="0" err="1"/>
              <a:t>Growth</a:t>
            </a:r>
            <a:r>
              <a:rPr lang="es-ES" dirty="0"/>
              <a:t> </a:t>
            </a:r>
            <a:r>
              <a:rPr lang="es-ES" dirty="0" err="1"/>
              <a:t>Indicator</a:t>
            </a:r>
            <a:r>
              <a:rPr lang="es-ES" dirty="0"/>
              <a:t> </a:t>
            </a:r>
            <a:r>
              <a:rPr lang="es-ES" dirty="0" err="1"/>
              <a:t>Tube</a:t>
            </a:r>
            <a:r>
              <a:rPr lang="es-ES" dirty="0"/>
              <a:t> (MGIT): M7H9 enriquecido que contiene un sensor fluorescente. </a:t>
            </a:r>
          </a:p>
          <a:p>
            <a:pPr marL="0" indent="0">
              <a:buNone/>
            </a:pPr>
            <a:r>
              <a:rPr lang="es-ES" dirty="0"/>
              <a:t>5. Los nuevos sistemas automatizados no radiométricos de cultivo como el BACTEC 9000 MB, MB </a:t>
            </a:r>
            <a:r>
              <a:rPr lang="es-ES" dirty="0" err="1"/>
              <a:t>Redox</a:t>
            </a:r>
            <a:r>
              <a:rPr lang="es-ES" dirty="0"/>
              <a:t>, MB/</a:t>
            </a:r>
            <a:r>
              <a:rPr lang="es-ES" dirty="0" err="1"/>
              <a:t>BacT</a:t>
            </a:r>
            <a:r>
              <a:rPr lang="es-ES" dirty="0"/>
              <a:t> y el ESPII son claras alternativas al sistema radiométrico BACTEC 460 TB.</a:t>
            </a:r>
          </a:p>
          <a:p>
            <a:pPr marL="0" indent="0">
              <a:buNone/>
            </a:pPr>
            <a:endParaRPr lang="es-ES" dirty="0"/>
          </a:p>
          <a:p>
            <a:pPr marL="0" indent="0">
              <a:buNone/>
            </a:pPr>
            <a:r>
              <a:rPr lang="es-ES" b="1" dirty="0"/>
              <a:t>Técnicas de identificación basadas en la secuenciación del gen 16S </a:t>
            </a:r>
            <a:r>
              <a:rPr lang="es-ES" b="1" dirty="0" err="1"/>
              <a:t>rRNA</a:t>
            </a:r>
            <a:r>
              <a:rPr lang="es-ES" b="1" dirty="0"/>
              <a:t>.</a:t>
            </a:r>
          </a:p>
          <a:p>
            <a:pPr marL="0" indent="0">
              <a:buNone/>
            </a:pPr>
            <a:endParaRPr lang="en-US" dirty="0"/>
          </a:p>
        </p:txBody>
      </p:sp>
    </p:spTree>
    <p:extLst>
      <p:ext uri="{BB962C8B-B14F-4D97-AF65-F5344CB8AC3E}">
        <p14:creationId xmlns:p14="http://schemas.microsoft.com/office/powerpoint/2010/main" val="227975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Tratamiento</a:t>
            </a:r>
            <a:endParaRPr lang="en-US" dirty="0"/>
          </a:p>
        </p:txBody>
      </p:sp>
      <p:sp>
        <p:nvSpPr>
          <p:cNvPr id="3" name="Marcador de contenido 2"/>
          <p:cNvSpPr>
            <a:spLocks noGrp="1"/>
          </p:cNvSpPr>
          <p:nvPr>
            <p:ph idx="1"/>
          </p:nvPr>
        </p:nvSpPr>
        <p:spPr/>
        <p:txBody>
          <a:bodyPr/>
          <a:lstStyle/>
          <a:p>
            <a:pPr marL="0" indent="0" algn="just">
              <a:buNone/>
            </a:pPr>
            <a:r>
              <a:rPr lang="es-ES" dirty="0"/>
              <a:t> M. </a:t>
            </a:r>
            <a:r>
              <a:rPr lang="es-ES" dirty="0" err="1"/>
              <a:t>Avium</a:t>
            </a:r>
            <a:r>
              <a:rPr lang="es-ES" dirty="0"/>
              <a:t> </a:t>
            </a:r>
            <a:r>
              <a:rPr lang="es-ES" dirty="0" err="1"/>
              <a:t>Complex</a:t>
            </a:r>
            <a:r>
              <a:rPr lang="es-ES" dirty="0"/>
              <a:t>: el tratamiento  farmacológico se considera de elección.</a:t>
            </a:r>
          </a:p>
          <a:p>
            <a:pPr marL="0" indent="0" algn="just">
              <a:buNone/>
            </a:pPr>
            <a:endParaRPr lang="es-ES" dirty="0"/>
          </a:p>
          <a:p>
            <a:pPr marL="0" indent="0" algn="just">
              <a:buNone/>
            </a:pPr>
            <a:r>
              <a:rPr lang="es-ES" dirty="0"/>
              <a:t>Según la American </a:t>
            </a:r>
            <a:r>
              <a:rPr lang="es-ES" dirty="0" err="1"/>
              <a:t>Thoracic</a:t>
            </a:r>
            <a:r>
              <a:rPr lang="es-ES" dirty="0"/>
              <a:t> </a:t>
            </a:r>
            <a:r>
              <a:rPr lang="es-ES" dirty="0" err="1"/>
              <a:t>Society</a:t>
            </a:r>
            <a:r>
              <a:rPr lang="es-ES" dirty="0"/>
              <a:t> el proceder quirúrgico beneficia a un pequeño grupo de pacientes con M. </a:t>
            </a:r>
            <a:r>
              <a:rPr lang="es-ES" dirty="0" err="1"/>
              <a:t>Avium</a:t>
            </a:r>
            <a:r>
              <a:rPr lang="es-ES" dirty="0"/>
              <a:t>, altamente seleccionados que responde pobremente a la terapia medicamentosa, formas pulmonares localizadas, si la situación funcional del paciente lo permite.</a:t>
            </a:r>
            <a:endParaRPr lang="en-US" dirty="0"/>
          </a:p>
        </p:txBody>
      </p:sp>
    </p:spTree>
    <p:extLst>
      <p:ext uri="{BB962C8B-B14F-4D97-AF65-F5344CB8AC3E}">
        <p14:creationId xmlns:p14="http://schemas.microsoft.com/office/powerpoint/2010/main" val="1734260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78833" y="501273"/>
            <a:ext cx="7813580" cy="5534403"/>
          </a:xfrm>
          <a:prstGeom prst="rect">
            <a:avLst/>
          </a:prstGeom>
        </p:spPr>
      </p:pic>
    </p:spTree>
    <p:extLst>
      <p:ext uri="{BB962C8B-B14F-4D97-AF65-F5344CB8AC3E}">
        <p14:creationId xmlns:p14="http://schemas.microsoft.com/office/powerpoint/2010/main" val="291270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19878" y="749367"/>
            <a:ext cx="8804129" cy="5490875"/>
          </a:xfrm>
          <a:prstGeom prst="rect">
            <a:avLst/>
          </a:prstGeom>
        </p:spPr>
      </p:pic>
    </p:spTree>
    <p:extLst>
      <p:ext uri="{BB962C8B-B14F-4D97-AF65-F5344CB8AC3E}">
        <p14:creationId xmlns:p14="http://schemas.microsoft.com/office/powerpoint/2010/main" val="1748265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960776" y="661827"/>
            <a:ext cx="8371002" cy="5515251"/>
          </a:xfrm>
          <a:prstGeom prst="rect">
            <a:avLst/>
          </a:prstGeom>
        </p:spPr>
      </p:pic>
    </p:spTree>
    <p:extLst>
      <p:ext uri="{BB962C8B-B14F-4D97-AF65-F5344CB8AC3E}">
        <p14:creationId xmlns:p14="http://schemas.microsoft.com/office/powerpoint/2010/main" val="4278070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866507" y="684997"/>
            <a:ext cx="8908330" cy="5646933"/>
          </a:xfrm>
          <a:prstGeom prst="rect">
            <a:avLst/>
          </a:prstGeom>
        </p:spPr>
      </p:pic>
    </p:spTree>
    <p:extLst>
      <p:ext uri="{BB962C8B-B14F-4D97-AF65-F5344CB8AC3E}">
        <p14:creationId xmlns:p14="http://schemas.microsoft.com/office/powerpoint/2010/main" val="269547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7946" y="2169107"/>
            <a:ext cx="10058400" cy="3931920"/>
          </a:xfrm>
        </p:spPr>
        <p:txBody>
          <a:bodyPr/>
          <a:lstStyle/>
          <a:p>
            <a:pPr algn="just">
              <a:buFont typeface="Wingdings" panose="05000000000000000000" pitchFamily="2" charset="2"/>
              <a:buChar char="q"/>
            </a:pPr>
            <a:r>
              <a:rPr lang="es-419" dirty="0"/>
              <a:t> En los últimos 15 años ha pasado a ser una patología relativamente frecuente, sobre todo desde la llegada de la epidemia de SIDA y más frecuentemente por el aislamiento de estas en enfermedades pulmonares crónicas.</a:t>
            </a:r>
          </a:p>
          <a:p>
            <a:pPr algn="just">
              <a:buFont typeface="Wingdings" panose="05000000000000000000" pitchFamily="2" charset="2"/>
              <a:buChar char="q"/>
            </a:pPr>
            <a:endParaRPr lang="es-419" dirty="0"/>
          </a:p>
          <a:p>
            <a:pPr algn="just">
              <a:buFont typeface="Wingdings" panose="05000000000000000000" pitchFamily="2" charset="2"/>
              <a:buChar char="q"/>
            </a:pPr>
            <a:r>
              <a:rPr lang="es-419" dirty="0"/>
              <a:t> </a:t>
            </a:r>
            <a:r>
              <a:rPr lang="es-ES" dirty="0">
                <a:cs typeface="Arial" charset="0"/>
              </a:rPr>
              <a:t>En tanto la tuberculosis cura en pocos meses las </a:t>
            </a:r>
            <a:r>
              <a:rPr lang="es-ES" dirty="0" err="1">
                <a:cs typeface="Arial" charset="0"/>
              </a:rPr>
              <a:t>Micobacterias</a:t>
            </a:r>
            <a:r>
              <a:rPr lang="es-ES" dirty="0">
                <a:cs typeface="Arial" charset="0"/>
              </a:rPr>
              <a:t> pueden persistir por años lo cual tiende a aumentar su prevalencia.</a:t>
            </a:r>
          </a:p>
        </p:txBody>
      </p:sp>
    </p:spTree>
    <p:extLst>
      <p:ext uri="{BB962C8B-B14F-4D97-AF65-F5344CB8AC3E}">
        <p14:creationId xmlns:p14="http://schemas.microsoft.com/office/powerpoint/2010/main" val="1567023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19192" y="737309"/>
            <a:ext cx="8227743" cy="5284973"/>
          </a:xfrm>
          <a:prstGeom prst="rect">
            <a:avLst/>
          </a:prstGeom>
        </p:spPr>
      </p:pic>
    </p:spTree>
    <p:extLst>
      <p:ext uri="{BB962C8B-B14F-4D97-AF65-F5344CB8AC3E}">
        <p14:creationId xmlns:p14="http://schemas.microsoft.com/office/powerpoint/2010/main" val="2361076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063022" y="2151353"/>
            <a:ext cx="10164302" cy="2843303"/>
          </a:xfrm>
          <a:prstGeom prst="rect">
            <a:avLst/>
          </a:prstGeom>
        </p:spPr>
      </p:pic>
    </p:spTree>
    <p:extLst>
      <p:ext uri="{BB962C8B-B14F-4D97-AF65-F5344CB8AC3E}">
        <p14:creationId xmlns:p14="http://schemas.microsoft.com/office/powerpoint/2010/main" val="2610813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13"/>
          <p:cNvPicPr>
            <a:picLocks noGrp="1" noChangeAspect="1"/>
          </p:cNvPicPr>
          <p:nvPr>
            <p:ph idx="1"/>
          </p:nvPr>
        </p:nvPicPr>
        <p:blipFill>
          <a:blip r:embed="rId2"/>
          <a:stretch>
            <a:fillRect/>
          </a:stretch>
        </p:blipFill>
        <p:spPr>
          <a:xfrm>
            <a:off x="722045" y="1319753"/>
            <a:ext cx="10275343" cy="4715923"/>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2896203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 sz="2400" dirty="0"/>
              <a:t>A diferencia de M. Tuberculosis, las pruebas de sensibilidad no están estandarizadas para las M. Ambientales. Sólo existen normativas disponibles para aplicar en el caso de </a:t>
            </a:r>
            <a:r>
              <a:rPr lang="es-ES" sz="2400" dirty="0" err="1"/>
              <a:t>Micobacterias</a:t>
            </a:r>
            <a:r>
              <a:rPr lang="es-ES" sz="2400" dirty="0"/>
              <a:t> de crecimiento </a:t>
            </a:r>
            <a:r>
              <a:rPr lang="es-ES" sz="2400" dirty="0" err="1"/>
              <a:t>rapido</a:t>
            </a:r>
            <a:r>
              <a:rPr lang="es-ES" sz="2400" dirty="0"/>
              <a:t>, M. </a:t>
            </a:r>
            <a:r>
              <a:rPr lang="es-ES" sz="2400" dirty="0" err="1"/>
              <a:t>Kansasii</a:t>
            </a:r>
            <a:r>
              <a:rPr lang="es-ES" sz="2400" dirty="0"/>
              <a:t> y M. </a:t>
            </a:r>
            <a:r>
              <a:rPr lang="es-ES" sz="2400" dirty="0" err="1"/>
              <a:t>Avium</a:t>
            </a:r>
            <a:r>
              <a:rPr lang="es-ES" sz="2400" dirty="0"/>
              <a:t> </a:t>
            </a:r>
            <a:r>
              <a:rPr lang="es-ES" sz="2400" dirty="0" err="1"/>
              <a:t>Complex</a:t>
            </a:r>
            <a:r>
              <a:rPr lang="es-ES" sz="2400" dirty="0"/>
              <a:t>, no existiendo experiencia suficiente para hacer recomendaciones respecto a otras M. Ambientales.</a:t>
            </a:r>
          </a:p>
          <a:p>
            <a:pPr marL="0" indent="0" algn="just">
              <a:buNone/>
            </a:pPr>
            <a:endParaRPr lang="en-US" sz="2400" dirty="0"/>
          </a:p>
        </p:txBody>
      </p:sp>
    </p:spTree>
    <p:extLst>
      <p:ext uri="{BB962C8B-B14F-4D97-AF65-F5344CB8AC3E}">
        <p14:creationId xmlns:p14="http://schemas.microsoft.com/office/powerpoint/2010/main" val="2893018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0239" y="1103877"/>
            <a:ext cx="10058400" cy="4769021"/>
          </a:xfrm>
        </p:spPr>
        <p:txBody>
          <a:bodyPr>
            <a:normAutofit/>
          </a:bodyPr>
          <a:lstStyle/>
          <a:p>
            <a:pPr>
              <a:buFont typeface="Wingdings" panose="05000000000000000000" pitchFamily="2" charset="2"/>
              <a:buChar char="q"/>
            </a:pPr>
            <a:r>
              <a:rPr lang="es-419" dirty="0"/>
              <a:t> Debido a que en la Baciloscopia Directa salen como un BK+ la mayoría de las veces se inicia tratándolas como un Tuberculosis, ya que además de ser BK+ se comportan muy similar tanto en clínica como en la imagenologia.</a:t>
            </a:r>
          </a:p>
          <a:p>
            <a:pPr marL="0" indent="0">
              <a:buNone/>
            </a:pPr>
            <a:endParaRPr lang="es-419" dirty="0"/>
          </a:p>
          <a:p>
            <a:pPr>
              <a:buFont typeface="Wingdings" panose="05000000000000000000" pitchFamily="2" charset="2"/>
              <a:buChar char="q"/>
            </a:pPr>
            <a:r>
              <a:rPr lang="es-419" dirty="0"/>
              <a:t> Ya luego que se obtiene el resultado del cultivo que se diagnóstica que en realidad se trata de M. Ambientales pero si el paciente presenta una mejoría se continua con igual tratamiento, pero esto depende mucho de cada institución y de como se rija para esta entidad. </a:t>
            </a:r>
          </a:p>
          <a:p>
            <a:pPr marL="0" indent="0">
              <a:buNone/>
            </a:pPr>
            <a:endParaRPr lang="es-419" dirty="0"/>
          </a:p>
          <a:p>
            <a:pPr algn="just">
              <a:buFont typeface="Wingdings" panose="05000000000000000000" pitchFamily="2" charset="2"/>
              <a:buChar char="q"/>
            </a:pPr>
            <a:r>
              <a:rPr lang="es-419" dirty="0"/>
              <a:t> El tratamiento de las enfermedades producidas por </a:t>
            </a:r>
            <a:r>
              <a:rPr lang="es-419" dirty="0" err="1"/>
              <a:t>micobacterias</a:t>
            </a:r>
            <a:r>
              <a:rPr lang="es-419" dirty="0"/>
              <a:t> ambientales es complejo por lo que debe realizarse por personal experto. Los beneficios que pueden obtener con estos largos, costosos y frecuentemente mal tolerados tratamientos, deben ser valorados individualmente en todos los pacientes especialmente en enfermos de edad avanzada. Puede justificarse no tratar estas enfermedades en casos concretos, poco sintomáticos y poco progresivos.</a:t>
            </a:r>
            <a:endParaRPr lang="en-US" dirty="0"/>
          </a:p>
        </p:txBody>
      </p:sp>
    </p:spTree>
    <p:extLst>
      <p:ext uri="{BB962C8B-B14F-4D97-AF65-F5344CB8AC3E}">
        <p14:creationId xmlns:p14="http://schemas.microsoft.com/office/powerpoint/2010/main" val="3118044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Reporte</a:t>
            </a:r>
            <a:r>
              <a:rPr lang="en-US" dirty="0"/>
              <a:t> EDO en M. </a:t>
            </a:r>
            <a:r>
              <a:rPr lang="en-US" dirty="0" err="1"/>
              <a:t>Ambientales</a:t>
            </a:r>
            <a:endParaRPr lang="en-US" dirty="0"/>
          </a:p>
        </p:txBody>
      </p:sp>
      <p:sp>
        <p:nvSpPr>
          <p:cNvPr id="3" name="Marcador de contenido 2"/>
          <p:cNvSpPr>
            <a:spLocks noGrp="1"/>
          </p:cNvSpPr>
          <p:nvPr>
            <p:ph idx="1"/>
          </p:nvPr>
        </p:nvSpPr>
        <p:spPr>
          <a:xfrm>
            <a:off x="1066800" y="2103120"/>
            <a:ext cx="10330206" cy="3931920"/>
          </a:xfrm>
        </p:spPr>
        <p:txBody>
          <a:bodyPr/>
          <a:lstStyle/>
          <a:p>
            <a:pPr marL="0" indent="0" algn="just">
              <a:buNone/>
            </a:pPr>
            <a:r>
              <a:rPr lang="en-US" dirty="0" err="1"/>
              <a:t>Debido</a:t>
            </a:r>
            <a:r>
              <a:rPr lang="en-US" dirty="0"/>
              <a:t> a lo </a:t>
            </a:r>
            <a:r>
              <a:rPr lang="en-US" dirty="0" err="1"/>
              <a:t>aislado</a:t>
            </a:r>
            <a:r>
              <a:rPr lang="en-US" dirty="0"/>
              <a:t> que se diagnostican </a:t>
            </a:r>
            <a:r>
              <a:rPr lang="en-US" dirty="0" err="1"/>
              <a:t>los</a:t>
            </a:r>
            <a:r>
              <a:rPr lang="en-US" dirty="0"/>
              <a:t> </a:t>
            </a:r>
            <a:r>
              <a:rPr lang="en-US" dirty="0" err="1"/>
              <a:t>casos</a:t>
            </a:r>
            <a:r>
              <a:rPr lang="en-US" dirty="0"/>
              <a:t> de M. </a:t>
            </a:r>
            <a:r>
              <a:rPr lang="en-US" dirty="0" err="1"/>
              <a:t>Ambientales</a:t>
            </a:r>
            <a:r>
              <a:rPr lang="en-US" dirty="0"/>
              <a:t> no </a:t>
            </a:r>
            <a:r>
              <a:rPr lang="en-US" dirty="0" err="1"/>
              <a:t>existe</a:t>
            </a:r>
            <a:r>
              <a:rPr lang="en-US" dirty="0"/>
              <a:t> en la </a:t>
            </a:r>
            <a:r>
              <a:rPr lang="en-US" dirty="0" err="1"/>
              <a:t>actualidad</a:t>
            </a:r>
            <a:r>
              <a:rPr lang="en-US" dirty="0"/>
              <a:t> un </a:t>
            </a:r>
            <a:r>
              <a:rPr lang="en-US" dirty="0" err="1"/>
              <a:t>código</a:t>
            </a:r>
            <a:r>
              <a:rPr lang="en-US" dirty="0"/>
              <a:t> </a:t>
            </a:r>
            <a:r>
              <a:rPr lang="en-US" dirty="0" err="1"/>
              <a:t>concreto</a:t>
            </a:r>
            <a:r>
              <a:rPr lang="en-US" dirty="0"/>
              <a:t> para el </a:t>
            </a:r>
            <a:r>
              <a:rPr lang="en-US" dirty="0" err="1"/>
              <a:t>reporte</a:t>
            </a:r>
            <a:r>
              <a:rPr lang="en-US" dirty="0"/>
              <a:t> de la </a:t>
            </a:r>
            <a:r>
              <a:rPr lang="en-US" dirty="0" err="1"/>
              <a:t>tarjeta</a:t>
            </a:r>
            <a:r>
              <a:rPr lang="en-US" dirty="0"/>
              <a:t> de EDO, </a:t>
            </a:r>
            <a:r>
              <a:rPr lang="en-US" dirty="0" err="1"/>
              <a:t>tiene</a:t>
            </a:r>
            <a:r>
              <a:rPr lang="en-US" dirty="0"/>
              <a:t> </a:t>
            </a:r>
            <a:r>
              <a:rPr lang="en-US" dirty="0" err="1"/>
              <a:t>toda</a:t>
            </a:r>
            <a:r>
              <a:rPr lang="en-US" dirty="0"/>
              <a:t> la </a:t>
            </a:r>
            <a:r>
              <a:rPr lang="en-US" dirty="0" err="1"/>
              <a:t>lógica</a:t>
            </a:r>
            <a:r>
              <a:rPr lang="en-US" dirty="0"/>
              <a:t> </a:t>
            </a:r>
            <a:r>
              <a:rPr lang="en-US" dirty="0" err="1"/>
              <a:t>pensar</a:t>
            </a:r>
            <a:r>
              <a:rPr lang="en-US" dirty="0"/>
              <a:t> que </a:t>
            </a:r>
            <a:r>
              <a:rPr lang="en-US" dirty="0" err="1"/>
              <a:t>estas</a:t>
            </a:r>
            <a:r>
              <a:rPr lang="en-US" dirty="0"/>
              <a:t> </a:t>
            </a:r>
            <a:r>
              <a:rPr lang="en-US" dirty="0" err="1"/>
              <a:t>deberian</a:t>
            </a:r>
            <a:r>
              <a:rPr lang="en-US" dirty="0"/>
              <a:t> </a:t>
            </a:r>
            <a:r>
              <a:rPr lang="en-US" dirty="0" err="1"/>
              <a:t>notificarse</a:t>
            </a:r>
            <a:r>
              <a:rPr lang="en-US" dirty="0"/>
              <a:t> al </a:t>
            </a:r>
            <a:r>
              <a:rPr lang="en-US" dirty="0" err="1"/>
              <a:t>igual</a:t>
            </a:r>
            <a:r>
              <a:rPr lang="en-US" dirty="0"/>
              <a:t> que se </a:t>
            </a:r>
            <a:r>
              <a:rPr lang="en-US" dirty="0" err="1"/>
              <a:t>hace</a:t>
            </a:r>
            <a:r>
              <a:rPr lang="en-US" dirty="0"/>
              <a:t> con la M. Tuberculosis, </a:t>
            </a:r>
            <a:r>
              <a:rPr lang="en-US" dirty="0" err="1"/>
              <a:t>pero</a:t>
            </a:r>
            <a:r>
              <a:rPr lang="en-US" dirty="0"/>
              <a:t> </a:t>
            </a:r>
            <a:r>
              <a:rPr lang="en-US" dirty="0" err="1"/>
              <a:t>actualmente</a:t>
            </a:r>
            <a:r>
              <a:rPr lang="en-US" dirty="0"/>
              <a:t> se </a:t>
            </a:r>
            <a:r>
              <a:rPr lang="en-US" dirty="0" err="1"/>
              <a:t>mantiene</a:t>
            </a:r>
            <a:r>
              <a:rPr lang="en-US" dirty="0"/>
              <a:t> sin </a:t>
            </a:r>
            <a:r>
              <a:rPr lang="en-US" dirty="0" err="1"/>
              <a:t>organización</a:t>
            </a:r>
            <a:r>
              <a:rPr lang="en-US" dirty="0"/>
              <a:t> y la </a:t>
            </a:r>
            <a:r>
              <a:rPr lang="en-US" dirty="0" err="1"/>
              <a:t>mayoria</a:t>
            </a:r>
            <a:r>
              <a:rPr lang="en-US" dirty="0"/>
              <a:t> de las </a:t>
            </a:r>
            <a:r>
              <a:rPr lang="en-US" dirty="0" err="1"/>
              <a:t>veces</a:t>
            </a:r>
            <a:r>
              <a:rPr lang="en-US" dirty="0"/>
              <a:t> se </a:t>
            </a:r>
            <a:r>
              <a:rPr lang="en-US" dirty="0" err="1"/>
              <a:t>diagnostica</a:t>
            </a:r>
            <a:r>
              <a:rPr lang="en-US" dirty="0"/>
              <a:t> y se </a:t>
            </a:r>
            <a:r>
              <a:rPr lang="en-US" dirty="0" err="1"/>
              <a:t>desconoce</a:t>
            </a:r>
            <a:r>
              <a:rPr lang="en-US" dirty="0"/>
              <a:t> el </a:t>
            </a:r>
            <a:r>
              <a:rPr lang="en-US" dirty="0" err="1"/>
              <a:t>tratamiento</a:t>
            </a:r>
            <a:r>
              <a:rPr lang="en-US" dirty="0"/>
              <a:t> </a:t>
            </a:r>
            <a:r>
              <a:rPr lang="en-US" dirty="0" err="1"/>
              <a:t>oportuno</a:t>
            </a:r>
            <a:r>
              <a:rPr lang="en-US" dirty="0"/>
              <a:t> para la </a:t>
            </a:r>
            <a:r>
              <a:rPr lang="en-US" dirty="0" err="1"/>
              <a:t>misma</a:t>
            </a:r>
            <a:r>
              <a:rPr lang="en-US" dirty="0"/>
              <a:t>. </a:t>
            </a:r>
          </a:p>
          <a:p>
            <a:pPr marL="0" indent="0" algn="just">
              <a:buNone/>
            </a:pPr>
            <a:endParaRPr lang="en-US" dirty="0"/>
          </a:p>
          <a:p>
            <a:pPr marL="0" indent="0" algn="just">
              <a:buNone/>
            </a:pPr>
            <a:r>
              <a:rPr lang="en-US" dirty="0" err="1"/>
              <a:t>Básicamente</a:t>
            </a:r>
            <a:r>
              <a:rPr lang="en-US" dirty="0"/>
              <a:t> la causa exacta </a:t>
            </a:r>
            <a:r>
              <a:rPr lang="en-US" dirty="0" err="1"/>
              <a:t>por</a:t>
            </a:r>
            <a:r>
              <a:rPr lang="en-US" dirty="0"/>
              <a:t> la que no se </a:t>
            </a:r>
            <a:r>
              <a:rPr lang="en-US" dirty="0" err="1"/>
              <a:t>reporta</a:t>
            </a:r>
            <a:r>
              <a:rPr lang="en-US" dirty="0"/>
              <a:t> </a:t>
            </a:r>
            <a:r>
              <a:rPr lang="en-US" dirty="0" err="1"/>
              <a:t>es</a:t>
            </a:r>
            <a:r>
              <a:rPr lang="en-US" dirty="0"/>
              <a:t> que se </a:t>
            </a:r>
            <a:r>
              <a:rPr lang="en-US" dirty="0" err="1"/>
              <a:t>consideran</a:t>
            </a:r>
            <a:r>
              <a:rPr lang="en-US" dirty="0"/>
              <a:t> la M. </a:t>
            </a:r>
            <a:r>
              <a:rPr lang="en-US" dirty="0" err="1"/>
              <a:t>Ambientales</a:t>
            </a:r>
            <a:r>
              <a:rPr lang="en-US" dirty="0"/>
              <a:t> </a:t>
            </a:r>
            <a:r>
              <a:rPr lang="en-US" dirty="0" err="1"/>
              <a:t>como</a:t>
            </a:r>
            <a:r>
              <a:rPr lang="en-US" dirty="0"/>
              <a:t> </a:t>
            </a:r>
            <a:r>
              <a:rPr lang="en-US" dirty="0" err="1"/>
              <a:t>gérmenes</a:t>
            </a:r>
            <a:r>
              <a:rPr lang="en-US" dirty="0"/>
              <a:t> </a:t>
            </a:r>
            <a:r>
              <a:rPr lang="en-US" dirty="0" err="1"/>
              <a:t>oportunistas</a:t>
            </a:r>
            <a:r>
              <a:rPr lang="en-US" dirty="0"/>
              <a:t> y que no </a:t>
            </a:r>
            <a:r>
              <a:rPr lang="en-US"/>
              <a:t>está </a:t>
            </a:r>
            <a:r>
              <a:rPr lang="en-US" dirty="0" err="1"/>
              <a:t>descrito</a:t>
            </a:r>
            <a:r>
              <a:rPr lang="en-US" dirty="0"/>
              <a:t> que sea tan </a:t>
            </a:r>
            <a:r>
              <a:rPr lang="en-US" dirty="0" err="1"/>
              <a:t>contagioso</a:t>
            </a:r>
            <a:r>
              <a:rPr lang="en-US" dirty="0"/>
              <a:t> </a:t>
            </a:r>
            <a:r>
              <a:rPr lang="en-US" dirty="0" err="1"/>
              <a:t>como</a:t>
            </a:r>
            <a:r>
              <a:rPr lang="en-US" dirty="0"/>
              <a:t> la Tuberculosis y se </a:t>
            </a:r>
            <a:r>
              <a:rPr lang="en-US" dirty="0" err="1"/>
              <a:t>ve</a:t>
            </a:r>
            <a:r>
              <a:rPr lang="en-US" dirty="0"/>
              <a:t> de forma </a:t>
            </a:r>
            <a:r>
              <a:rPr lang="en-US" dirty="0" err="1"/>
              <a:t>más</a:t>
            </a:r>
            <a:r>
              <a:rPr lang="en-US" dirty="0"/>
              <a:t> </a:t>
            </a:r>
            <a:r>
              <a:rPr lang="en-US" dirty="0" err="1"/>
              <a:t>frecuente</a:t>
            </a:r>
            <a:r>
              <a:rPr lang="en-US" dirty="0"/>
              <a:t> en </a:t>
            </a:r>
            <a:r>
              <a:rPr lang="en-US" dirty="0" err="1"/>
              <a:t>pacientes</a:t>
            </a:r>
            <a:r>
              <a:rPr lang="en-US" dirty="0"/>
              <a:t> </a:t>
            </a:r>
            <a:r>
              <a:rPr lang="en-US" dirty="0" err="1"/>
              <a:t>inmunodeprimidos</a:t>
            </a:r>
            <a:r>
              <a:rPr lang="en-US" dirty="0"/>
              <a:t>.</a:t>
            </a:r>
          </a:p>
          <a:p>
            <a:pPr marL="0" indent="0" algn="just">
              <a:buNone/>
            </a:pPr>
            <a:endParaRPr lang="en-US" dirty="0"/>
          </a:p>
        </p:txBody>
      </p:sp>
    </p:spTree>
    <p:extLst>
      <p:ext uri="{BB962C8B-B14F-4D97-AF65-F5344CB8AC3E}">
        <p14:creationId xmlns:p14="http://schemas.microsoft.com/office/powerpoint/2010/main" val="3384451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M. Ambiental, aspectos diferenciales con la tuberculosis</a:t>
            </a:r>
            <a:endParaRPr lang="en-US" dirty="0"/>
          </a:p>
        </p:txBody>
      </p:sp>
      <p:pic>
        <p:nvPicPr>
          <p:cNvPr id="4" name="Marcador de contenido 3"/>
          <p:cNvPicPr>
            <a:picLocks noGrp="1" noChangeAspect="1"/>
          </p:cNvPicPr>
          <p:nvPr>
            <p:ph idx="1"/>
          </p:nvPr>
        </p:nvPicPr>
        <p:blipFill>
          <a:blip r:embed="rId2"/>
          <a:stretch>
            <a:fillRect/>
          </a:stretch>
        </p:blipFill>
        <p:spPr>
          <a:xfrm>
            <a:off x="1954305" y="2023159"/>
            <a:ext cx="8095129" cy="4326210"/>
          </a:xfrm>
          <a:prstGeom prst="rect">
            <a:avLst/>
          </a:prstGeom>
        </p:spPr>
      </p:pic>
    </p:spTree>
    <p:extLst>
      <p:ext uri="{BB962C8B-B14F-4D97-AF65-F5344CB8AC3E}">
        <p14:creationId xmlns:p14="http://schemas.microsoft.com/office/powerpoint/2010/main" val="280236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0941" y="1448696"/>
            <a:ext cx="10058400" cy="3931920"/>
          </a:xfrm>
        </p:spPr>
        <p:txBody>
          <a:bodyPr>
            <a:normAutofit lnSpcReduction="10000"/>
          </a:bodyPr>
          <a:lstStyle/>
          <a:p>
            <a:pPr marL="0" indent="0" algn="ctr">
              <a:buNone/>
              <a:defRPr/>
            </a:pPr>
            <a:r>
              <a:rPr lang="es-ES" dirty="0">
                <a:effectLst>
                  <a:outerShdw blurRad="38100" dist="38100" dir="2700000" algn="tl">
                    <a:srgbClr val="000000">
                      <a:alpha val="43137"/>
                    </a:srgbClr>
                  </a:outerShdw>
                </a:effectLst>
                <a:cs typeface="Arial" charset="0"/>
              </a:rPr>
              <a:t>Al conjunto de especies del género </a:t>
            </a:r>
            <a:r>
              <a:rPr lang="es-ES" dirty="0" err="1">
                <a:effectLst>
                  <a:outerShdw blurRad="38100" dist="38100" dir="2700000" algn="tl">
                    <a:srgbClr val="000000">
                      <a:alpha val="43137"/>
                    </a:srgbClr>
                  </a:outerShdw>
                </a:effectLst>
                <a:cs typeface="Arial" charset="0"/>
              </a:rPr>
              <a:t>Micobacterium</a:t>
            </a:r>
            <a:r>
              <a:rPr lang="es-ES" dirty="0">
                <a:effectLst>
                  <a:outerShdw blurRad="38100" dist="38100" dir="2700000" algn="tl">
                    <a:srgbClr val="000000">
                      <a:alpha val="43137"/>
                    </a:srgbClr>
                  </a:outerShdw>
                </a:effectLst>
                <a:cs typeface="Arial" charset="0"/>
              </a:rPr>
              <a:t>, diferentes del grupo M. tuberculosis y M. </a:t>
            </a:r>
            <a:r>
              <a:rPr lang="es-ES" dirty="0" err="1">
                <a:effectLst>
                  <a:outerShdw blurRad="38100" dist="38100" dir="2700000" algn="tl">
                    <a:srgbClr val="000000">
                      <a:alpha val="43137"/>
                    </a:srgbClr>
                  </a:outerShdw>
                </a:effectLst>
                <a:cs typeface="Arial" charset="0"/>
              </a:rPr>
              <a:t>leprae</a:t>
            </a:r>
            <a:r>
              <a:rPr lang="es-ES" dirty="0">
                <a:effectLst>
                  <a:outerShdw blurRad="38100" dist="38100" dir="2700000" algn="tl">
                    <a:srgbClr val="000000">
                      <a:alpha val="43137"/>
                    </a:srgbClr>
                  </a:outerShdw>
                </a:effectLst>
                <a:cs typeface="Arial" charset="0"/>
              </a:rPr>
              <a:t> se les ha denominado de diferentes formas:</a:t>
            </a:r>
          </a:p>
          <a:p>
            <a:pPr marL="0" indent="0" algn="just">
              <a:buNone/>
              <a:defRPr/>
            </a:pPr>
            <a:endParaRPr lang="es-ES" sz="1600" dirty="0">
              <a:solidFill>
                <a:srgbClr val="C0661C"/>
              </a:solidFill>
              <a:cs typeface="Arial" charset="0"/>
            </a:endParaRPr>
          </a:p>
          <a:p>
            <a:pPr algn="just">
              <a:buFont typeface="Wingdings" panose="05000000000000000000" pitchFamily="2" charset="2"/>
              <a:buChar char="q"/>
              <a:defRPr/>
            </a:pPr>
            <a:r>
              <a:rPr lang="es-ES" dirty="0" err="1">
                <a:effectLst>
                  <a:outerShdw blurRad="38100" dist="38100" dir="2700000" algn="tl">
                    <a:srgbClr val="000000">
                      <a:alpha val="43137"/>
                    </a:srgbClr>
                  </a:outerShdw>
                </a:effectLst>
                <a:cs typeface="Arial" charset="0"/>
              </a:rPr>
              <a:t>Micobacterias</a:t>
            </a:r>
            <a:r>
              <a:rPr lang="es-ES" dirty="0">
                <a:effectLst>
                  <a:outerShdw blurRad="38100" dist="38100" dir="2700000" algn="tl">
                    <a:srgbClr val="000000">
                      <a:alpha val="43137"/>
                    </a:srgbClr>
                  </a:outerShdw>
                </a:effectLst>
                <a:cs typeface="Arial" charset="0"/>
              </a:rPr>
              <a:t> atípicas.</a:t>
            </a:r>
          </a:p>
          <a:p>
            <a:pPr algn="just">
              <a:buFont typeface="Wingdings" panose="05000000000000000000" pitchFamily="2" charset="2"/>
              <a:buChar char="q"/>
              <a:defRPr/>
            </a:pPr>
            <a:r>
              <a:rPr lang="es-ES" dirty="0" err="1">
                <a:effectLst>
                  <a:outerShdw blurRad="38100" dist="38100" dir="2700000" algn="tl">
                    <a:srgbClr val="000000">
                      <a:alpha val="43137"/>
                    </a:srgbClr>
                  </a:outerShdw>
                </a:effectLst>
                <a:cs typeface="Arial" charset="0"/>
              </a:rPr>
              <a:t>Micobacterias</a:t>
            </a:r>
            <a:r>
              <a:rPr lang="es-ES" dirty="0">
                <a:effectLst>
                  <a:outerShdw blurRad="38100" dist="38100" dir="2700000" algn="tl">
                    <a:srgbClr val="000000">
                      <a:alpha val="43137"/>
                    </a:srgbClr>
                  </a:outerShdw>
                </a:effectLst>
                <a:cs typeface="Arial" charset="0"/>
              </a:rPr>
              <a:t> no tuberculosas.</a:t>
            </a:r>
          </a:p>
          <a:p>
            <a:pPr algn="just">
              <a:buFont typeface="Wingdings" panose="05000000000000000000" pitchFamily="2" charset="2"/>
              <a:buChar char="q"/>
              <a:defRPr/>
            </a:pPr>
            <a:r>
              <a:rPr lang="es-ES" dirty="0" err="1">
                <a:effectLst>
                  <a:outerShdw blurRad="38100" dist="38100" dir="2700000" algn="tl">
                    <a:srgbClr val="000000">
                      <a:alpha val="43137"/>
                    </a:srgbClr>
                  </a:outerShdw>
                </a:effectLst>
                <a:cs typeface="Arial" charset="0"/>
              </a:rPr>
              <a:t>Micobacterias</a:t>
            </a:r>
            <a:r>
              <a:rPr lang="es-ES" dirty="0">
                <a:effectLst>
                  <a:outerShdw blurRad="38100" dist="38100" dir="2700000" algn="tl">
                    <a:srgbClr val="000000">
                      <a:alpha val="43137"/>
                    </a:srgbClr>
                  </a:outerShdw>
                </a:effectLst>
                <a:cs typeface="Arial" charset="0"/>
              </a:rPr>
              <a:t> diferentes de las tuberculosas.</a:t>
            </a:r>
          </a:p>
          <a:p>
            <a:pPr algn="just">
              <a:buFont typeface="Wingdings" panose="05000000000000000000" pitchFamily="2" charset="2"/>
              <a:buChar char="q"/>
              <a:defRPr/>
            </a:pPr>
            <a:r>
              <a:rPr lang="es-ES" dirty="0" err="1">
                <a:effectLst>
                  <a:outerShdw blurRad="38100" dist="38100" dir="2700000" algn="tl">
                    <a:srgbClr val="000000">
                      <a:alpha val="43137"/>
                    </a:srgbClr>
                  </a:outerShdw>
                </a:effectLst>
                <a:cs typeface="Arial" charset="0"/>
              </a:rPr>
              <a:t>Micobacterias</a:t>
            </a:r>
            <a:r>
              <a:rPr lang="es-ES" dirty="0">
                <a:effectLst>
                  <a:outerShdw blurRad="38100" dist="38100" dir="2700000" algn="tl">
                    <a:srgbClr val="000000">
                      <a:alpha val="43137"/>
                    </a:srgbClr>
                  </a:outerShdw>
                </a:effectLst>
                <a:cs typeface="Arial" charset="0"/>
              </a:rPr>
              <a:t> oportunistas.</a:t>
            </a:r>
          </a:p>
          <a:p>
            <a:pPr algn="just">
              <a:buFont typeface="Wingdings" panose="05000000000000000000" pitchFamily="2" charset="2"/>
              <a:buChar char="q"/>
              <a:defRPr/>
            </a:pPr>
            <a:r>
              <a:rPr lang="es-ES" dirty="0" err="1">
                <a:effectLst>
                  <a:outerShdw blurRad="38100" dist="38100" dir="2700000" algn="tl">
                    <a:srgbClr val="000000">
                      <a:alpha val="43137"/>
                    </a:srgbClr>
                  </a:outerShdw>
                </a:effectLst>
                <a:cs typeface="Arial" charset="0"/>
              </a:rPr>
              <a:t>Micobacterias</a:t>
            </a:r>
            <a:r>
              <a:rPr lang="es-ES" dirty="0">
                <a:effectLst>
                  <a:outerShdw blurRad="38100" dist="38100" dir="2700000" algn="tl">
                    <a:srgbClr val="000000">
                      <a:alpha val="43137"/>
                    </a:srgbClr>
                  </a:outerShdw>
                </a:effectLst>
                <a:cs typeface="Arial" charset="0"/>
              </a:rPr>
              <a:t> ambientales. </a:t>
            </a:r>
          </a:p>
          <a:p>
            <a:pPr algn="just">
              <a:buFont typeface="Wingdings" pitchFamily="2" charset="2"/>
              <a:buChar char="Ø"/>
              <a:defRPr/>
            </a:pPr>
            <a:endParaRPr lang="es-ES" dirty="0">
              <a:effectLst>
                <a:outerShdw blurRad="38100" dist="38100" dir="2700000" algn="tl">
                  <a:srgbClr val="000000">
                    <a:alpha val="43137"/>
                  </a:srgbClr>
                </a:outerShdw>
              </a:effectLst>
              <a:cs typeface="Arial" charset="0"/>
            </a:endParaRPr>
          </a:p>
          <a:p>
            <a:pPr marL="0" indent="0" algn="just">
              <a:buNone/>
              <a:defRPr/>
            </a:pPr>
            <a:r>
              <a:rPr lang="es-ES" dirty="0">
                <a:effectLst>
                  <a:outerShdw blurRad="38100" dist="38100" dir="2700000" algn="tl">
                    <a:srgbClr val="000000">
                      <a:alpha val="43137"/>
                    </a:srgbClr>
                  </a:outerShdw>
                </a:effectLst>
                <a:cs typeface="Arial" charset="0"/>
              </a:rPr>
              <a:t>La SEPAR aboga por </a:t>
            </a:r>
            <a:r>
              <a:rPr lang="es-ES" dirty="0" err="1">
                <a:effectLst>
                  <a:outerShdw blurRad="38100" dist="38100" dir="2700000" algn="tl">
                    <a:srgbClr val="000000">
                      <a:alpha val="43137"/>
                    </a:srgbClr>
                  </a:outerShdw>
                </a:effectLst>
                <a:cs typeface="Arial" charset="0"/>
              </a:rPr>
              <a:t>Micobacterias</a:t>
            </a:r>
            <a:r>
              <a:rPr lang="es-ES" dirty="0">
                <a:effectLst>
                  <a:outerShdw blurRad="38100" dist="38100" dir="2700000" algn="tl">
                    <a:srgbClr val="000000">
                      <a:alpha val="43137"/>
                    </a:srgbClr>
                  </a:outerShdw>
                </a:effectLst>
                <a:cs typeface="Arial" charset="0"/>
              </a:rPr>
              <a:t> ambientales para la denominación global del grupo.</a:t>
            </a:r>
          </a:p>
          <a:p>
            <a:endParaRPr lang="en-US" dirty="0"/>
          </a:p>
        </p:txBody>
      </p:sp>
    </p:spTree>
    <p:extLst>
      <p:ext uri="{BB962C8B-B14F-4D97-AF65-F5344CB8AC3E}">
        <p14:creationId xmlns:p14="http://schemas.microsoft.com/office/powerpoint/2010/main" val="244956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Epidemiologia </a:t>
            </a:r>
            <a:endParaRPr lang="en-US" dirty="0"/>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ES" dirty="0"/>
              <a:t>Se encuentran en el ambiente: agua, suelo, leche, polvo, alimentos, pájaros y otros animales.</a:t>
            </a:r>
          </a:p>
          <a:p>
            <a:pPr>
              <a:buFont typeface="Courier New" panose="02070309020205020404" pitchFamily="49" charset="0"/>
              <a:buChar char="o"/>
            </a:pPr>
            <a:r>
              <a:rPr lang="es-ES" dirty="0"/>
              <a:t>Pueden habitar en la superficie corporal sin causar enfermedad.</a:t>
            </a:r>
          </a:p>
          <a:p>
            <a:pPr>
              <a:buFont typeface="Courier New" panose="02070309020205020404" pitchFamily="49" charset="0"/>
              <a:buChar char="o"/>
            </a:pPr>
            <a:r>
              <a:rPr lang="es-ES" dirty="0"/>
              <a:t>Se presenta en pacientes inmunodeprimidos.</a:t>
            </a:r>
          </a:p>
          <a:p>
            <a:pPr>
              <a:buFont typeface="Courier New" panose="02070309020205020404" pitchFamily="49" charset="0"/>
              <a:buChar char="o"/>
            </a:pPr>
            <a:r>
              <a:rPr lang="es-ES" dirty="0"/>
              <a:t>Mecanismo de producción similar a la TB.</a:t>
            </a:r>
          </a:p>
          <a:p>
            <a:pPr>
              <a:buFont typeface="Courier New" panose="02070309020205020404" pitchFamily="49" charset="0"/>
              <a:buChar char="o"/>
            </a:pPr>
            <a:r>
              <a:rPr lang="es-ES" dirty="0"/>
              <a:t>La vía de infección puede ser inhalatoria, digestiva (diseminada).</a:t>
            </a:r>
          </a:p>
          <a:p>
            <a:pPr>
              <a:buFont typeface="Courier New" panose="02070309020205020404" pitchFamily="49" charset="0"/>
              <a:buChar char="o"/>
            </a:pPr>
            <a:r>
              <a:rPr lang="es-ES" dirty="0"/>
              <a:t>Tiene poca contagiosidad de persona a persona. </a:t>
            </a:r>
          </a:p>
          <a:p>
            <a:pPr>
              <a:buFont typeface="Courier New" panose="02070309020205020404" pitchFamily="49" charset="0"/>
              <a:buChar char="o"/>
            </a:pPr>
            <a:r>
              <a:rPr lang="es-ES" dirty="0"/>
              <a:t>La infección puede ocurrir en pacientes inmunodeprimidos (VIH), enfermedades respiratorias previas o sanos (raro).</a:t>
            </a:r>
          </a:p>
          <a:p>
            <a:pPr marL="0" indent="0">
              <a:buNone/>
            </a:pPr>
            <a:endParaRPr lang="en-US" dirty="0"/>
          </a:p>
        </p:txBody>
      </p:sp>
    </p:spTree>
    <p:extLst>
      <p:ext uri="{BB962C8B-B14F-4D97-AF65-F5344CB8AC3E}">
        <p14:creationId xmlns:p14="http://schemas.microsoft.com/office/powerpoint/2010/main" val="119300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Factores Predisponentes </a:t>
            </a:r>
            <a:endParaRPr lang="en-US" dirty="0"/>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n-US" dirty="0"/>
              <a:t>EPOC.</a:t>
            </a:r>
          </a:p>
          <a:p>
            <a:pPr>
              <a:buFont typeface="Courier New" panose="02070309020205020404" pitchFamily="49" charset="0"/>
              <a:buChar char="o"/>
            </a:pPr>
            <a:r>
              <a:rPr lang="en-US" dirty="0" err="1"/>
              <a:t>Neumoconiosis</a:t>
            </a:r>
            <a:r>
              <a:rPr lang="en-US" dirty="0"/>
              <a:t>.</a:t>
            </a:r>
          </a:p>
          <a:p>
            <a:pPr>
              <a:buFont typeface="Courier New" panose="02070309020205020404" pitchFamily="49" charset="0"/>
              <a:buChar char="o"/>
            </a:pPr>
            <a:r>
              <a:rPr lang="en-US" dirty="0" err="1"/>
              <a:t>Aspiración</a:t>
            </a:r>
            <a:r>
              <a:rPr lang="en-US" dirty="0"/>
              <a:t> </a:t>
            </a:r>
            <a:r>
              <a:rPr lang="en-US" dirty="0" err="1"/>
              <a:t>crónica</a:t>
            </a:r>
            <a:r>
              <a:rPr lang="en-US" dirty="0"/>
              <a:t>. </a:t>
            </a:r>
          </a:p>
          <a:p>
            <a:pPr>
              <a:buFont typeface="Courier New" panose="02070309020205020404" pitchFamily="49" charset="0"/>
              <a:buChar char="o"/>
            </a:pPr>
            <a:r>
              <a:rPr lang="en-US" dirty="0" err="1"/>
              <a:t>Trastornos</a:t>
            </a:r>
            <a:r>
              <a:rPr lang="en-US" dirty="0"/>
              <a:t> en la </a:t>
            </a:r>
            <a:r>
              <a:rPr lang="en-US" dirty="0" err="1"/>
              <a:t>motilidad</a:t>
            </a:r>
            <a:r>
              <a:rPr lang="en-US" dirty="0"/>
              <a:t> del </a:t>
            </a:r>
            <a:r>
              <a:rPr lang="en-US" dirty="0" err="1"/>
              <a:t>esófago</a:t>
            </a:r>
            <a:r>
              <a:rPr lang="en-US" dirty="0"/>
              <a:t>.</a:t>
            </a:r>
          </a:p>
          <a:p>
            <a:pPr>
              <a:buFont typeface="Courier New" panose="02070309020205020404" pitchFamily="49" charset="0"/>
              <a:buChar char="o"/>
            </a:pPr>
            <a:r>
              <a:rPr lang="en-US" dirty="0" err="1"/>
              <a:t>Alteraciones</a:t>
            </a:r>
            <a:r>
              <a:rPr lang="en-US" dirty="0"/>
              <a:t> de la </a:t>
            </a:r>
            <a:r>
              <a:rPr lang="en-US" dirty="0" err="1"/>
              <a:t>inmunidad</a:t>
            </a:r>
            <a:r>
              <a:rPr lang="en-US" dirty="0"/>
              <a:t> </a:t>
            </a:r>
            <a:r>
              <a:rPr lang="en-US" dirty="0" err="1"/>
              <a:t>sistémica</a:t>
            </a:r>
            <a:r>
              <a:rPr lang="en-US" dirty="0"/>
              <a:t>, </a:t>
            </a:r>
            <a:r>
              <a:rPr lang="en-US" dirty="0" err="1"/>
              <a:t>como</a:t>
            </a:r>
            <a:r>
              <a:rPr lang="en-US" dirty="0"/>
              <a:t> VIH.</a:t>
            </a:r>
          </a:p>
          <a:p>
            <a:pPr>
              <a:buFont typeface="Courier New" panose="02070309020205020404" pitchFamily="49" charset="0"/>
              <a:buChar char="o"/>
            </a:pPr>
            <a:r>
              <a:rPr lang="en-US" dirty="0" err="1"/>
              <a:t>Déficit</a:t>
            </a:r>
            <a:r>
              <a:rPr lang="en-US" dirty="0"/>
              <a:t> de </a:t>
            </a:r>
            <a:r>
              <a:rPr lang="el-GR" dirty="0"/>
              <a:t>α</a:t>
            </a:r>
            <a:r>
              <a:rPr lang="es-419" dirty="0" err="1"/>
              <a:t>lfa</a:t>
            </a:r>
            <a:r>
              <a:rPr lang="es-419" dirty="0"/>
              <a:t> </a:t>
            </a:r>
            <a:r>
              <a:rPr lang="el-GR" dirty="0"/>
              <a:t>1-</a:t>
            </a:r>
            <a:r>
              <a:rPr lang="en-US" dirty="0" err="1"/>
              <a:t>antitripsina</a:t>
            </a:r>
            <a:r>
              <a:rPr lang="en-US" dirty="0"/>
              <a:t>.</a:t>
            </a:r>
          </a:p>
          <a:p>
            <a:pPr>
              <a:buFont typeface="Courier New" panose="02070309020205020404" pitchFamily="49" charset="0"/>
              <a:buChar char="o"/>
            </a:pPr>
            <a:r>
              <a:rPr lang="en-US" dirty="0" err="1"/>
              <a:t>Alcoholismo</a:t>
            </a:r>
            <a:r>
              <a:rPr lang="en-US" dirty="0"/>
              <a:t>.</a:t>
            </a:r>
          </a:p>
          <a:p>
            <a:pPr>
              <a:buFont typeface="Courier New" panose="02070309020205020404" pitchFamily="49" charset="0"/>
              <a:buChar char="o"/>
            </a:pPr>
            <a:r>
              <a:rPr lang="en-US" dirty="0" err="1"/>
              <a:t>Neoplasias</a:t>
            </a:r>
            <a:r>
              <a:rPr lang="en-US" dirty="0"/>
              <a:t> (</a:t>
            </a:r>
            <a:r>
              <a:rPr lang="en-US" dirty="0" err="1"/>
              <a:t>pulmonares</a:t>
            </a:r>
            <a:r>
              <a:rPr lang="en-US" dirty="0"/>
              <a:t> o </a:t>
            </a:r>
            <a:r>
              <a:rPr lang="en-US" dirty="0" err="1"/>
              <a:t>extrapulmonares</a:t>
            </a:r>
            <a:r>
              <a:rPr lang="en-US" dirty="0"/>
              <a:t>).</a:t>
            </a:r>
          </a:p>
          <a:p>
            <a:pPr>
              <a:buFont typeface="Courier New" panose="02070309020205020404" pitchFamily="49" charset="0"/>
              <a:buChar char="o"/>
            </a:pPr>
            <a:r>
              <a:rPr lang="en-US" dirty="0"/>
              <a:t>Diabetes mellitus.</a:t>
            </a:r>
          </a:p>
          <a:p>
            <a:pPr marL="0" indent="0">
              <a:buNone/>
            </a:pPr>
            <a:endParaRPr lang="en-US" dirty="0"/>
          </a:p>
        </p:txBody>
      </p:sp>
    </p:spTree>
    <p:extLst>
      <p:ext uri="{BB962C8B-B14F-4D97-AF65-F5344CB8AC3E}">
        <p14:creationId xmlns:p14="http://schemas.microsoft.com/office/powerpoint/2010/main" val="354617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1385" y="1706251"/>
            <a:ext cx="10058400" cy="3733015"/>
          </a:xfrm>
        </p:spPr>
        <p:txBody>
          <a:bodyPr/>
          <a:lstStyle/>
          <a:p>
            <a:pPr>
              <a:buFont typeface="Courier New" panose="02070309020205020404" pitchFamily="49" charset="0"/>
              <a:buChar char="o"/>
            </a:pPr>
            <a:r>
              <a:rPr lang="es-ES" dirty="0"/>
              <a:t>Alteraciones genéticas por defectos en la producción de interferón γ o interleuquina-12. </a:t>
            </a:r>
          </a:p>
          <a:p>
            <a:pPr>
              <a:buFont typeface="Courier New" panose="02070309020205020404" pitchFamily="49" charset="0"/>
              <a:buChar char="o"/>
            </a:pPr>
            <a:r>
              <a:rPr lang="es-ES" dirty="0"/>
              <a:t>Bronquiectasias.</a:t>
            </a:r>
          </a:p>
          <a:p>
            <a:pPr>
              <a:buFont typeface="Courier New" panose="02070309020205020404" pitchFamily="49" charset="0"/>
              <a:buChar char="o"/>
            </a:pPr>
            <a:r>
              <a:rPr lang="es-ES" dirty="0"/>
              <a:t>Tuberculosis.</a:t>
            </a:r>
          </a:p>
          <a:p>
            <a:pPr>
              <a:buFont typeface="Courier New" panose="02070309020205020404" pitchFamily="49" charset="0"/>
              <a:buChar char="o"/>
            </a:pPr>
            <a:r>
              <a:rPr lang="es-ES" dirty="0"/>
              <a:t>Proteinosis alveolar.</a:t>
            </a:r>
          </a:p>
          <a:p>
            <a:pPr>
              <a:buFont typeface="Courier New" panose="02070309020205020404" pitchFamily="49" charset="0"/>
              <a:buChar char="o"/>
            </a:pPr>
            <a:r>
              <a:rPr lang="es-ES" dirty="0"/>
              <a:t>Malformaciones torácicas.</a:t>
            </a:r>
          </a:p>
          <a:p>
            <a:pPr>
              <a:buFont typeface="Courier New" panose="02070309020205020404" pitchFamily="49" charset="0"/>
              <a:buChar char="o"/>
            </a:pPr>
            <a:r>
              <a:rPr lang="es-ES" dirty="0"/>
              <a:t>Fibrosis quística.</a:t>
            </a:r>
          </a:p>
          <a:p>
            <a:pPr marL="0" indent="0">
              <a:buNone/>
            </a:pPr>
            <a:r>
              <a:rPr lang="es-ES" b="1" dirty="0"/>
              <a:t>40% sin factores de riesgo.</a:t>
            </a:r>
          </a:p>
          <a:p>
            <a:pPr marL="0" indent="0">
              <a:buNone/>
            </a:pPr>
            <a:endParaRPr lang="en-US" b="1" dirty="0"/>
          </a:p>
        </p:txBody>
      </p:sp>
    </p:spTree>
    <p:extLst>
      <p:ext uri="{BB962C8B-B14F-4D97-AF65-F5344CB8AC3E}">
        <p14:creationId xmlns:p14="http://schemas.microsoft.com/office/powerpoint/2010/main" val="23283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s-ES" altLang="en-US" sz="4400" dirty="0"/>
            </a:br>
            <a:r>
              <a:rPr lang="es-ES" altLang="en-US" sz="4400" dirty="0"/>
              <a:t>CLASIFICACIÓN DE RUNYON 1959</a:t>
            </a:r>
            <a:br>
              <a:rPr lang="es-ES" altLang="en-US" b="1" u="sng" dirty="0">
                <a:latin typeface="Arial" panose="020B0604020202020204" pitchFamily="34" charset="0"/>
              </a:rPr>
            </a:br>
            <a:endParaRPr lang="en-US" dirty="0"/>
          </a:p>
        </p:txBody>
      </p:sp>
      <p:sp>
        <p:nvSpPr>
          <p:cNvPr id="3" name="Marcador de contenido 2"/>
          <p:cNvSpPr>
            <a:spLocks noGrp="1"/>
          </p:cNvSpPr>
          <p:nvPr>
            <p:ph idx="1"/>
          </p:nvPr>
        </p:nvSpPr>
        <p:spPr/>
        <p:txBody>
          <a:bodyPr/>
          <a:lstStyle/>
          <a:p>
            <a:pPr marL="0" indent="0">
              <a:buNone/>
            </a:pPr>
            <a:r>
              <a:rPr lang="es-ES" dirty="0"/>
              <a:t>Según las características del crecimiento y la producción de pigmentos:</a:t>
            </a:r>
          </a:p>
          <a:p>
            <a:pPr marL="0" indent="0">
              <a:buNone/>
            </a:pPr>
            <a:endParaRPr lang="es-ES" dirty="0"/>
          </a:p>
          <a:p>
            <a:pPr marL="0" indent="0">
              <a:buNone/>
            </a:pPr>
            <a:endParaRPr lang="en-US" dirty="0"/>
          </a:p>
        </p:txBody>
      </p:sp>
      <p:pic>
        <p:nvPicPr>
          <p:cNvPr id="6" name="Imagen 5"/>
          <p:cNvPicPr>
            <a:picLocks noChangeAspect="1"/>
          </p:cNvPicPr>
          <p:nvPr/>
        </p:nvPicPr>
        <p:blipFill>
          <a:blip r:embed="rId2"/>
          <a:stretch>
            <a:fillRect/>
          </a:stretch>
        </p:blipFill>
        <p:spPr>
          <a:xfrm>
            <a:off x="859773" y="2936675"/>
            <a:ext cx="10265427" cy="2474311"/>
          </a:xfrm>
          <a:prstGeom prst="rect">
            <a:avLst/>
          </a:prstGeom>
        </p:spPr>
      </p:pic>
    </p:spTree>
    <p:extLst>
      <p:ext uri="{BB962C8B-B14F-4D97-AF65-F5344CB8AC3E}">
        <p14:creationId xmlns:p14="http://schemas.microsoft.com/office/powerpoint/2010/main" val="2530911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1273</TotalTime>
  <Words>2314</Words>
  <Application>Microsoft Office PowerPoint</Application>
  <PresentationFormat>Panorámica</PresentationFormat>
  <Paragraphs>187</Paragraphs>
  <Slides>46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Arial</vt:lpstr>
      <vt:lpstr>Century Gothic</vt:lpstr>
      <vt:lpstr>Courier New</vt:lpstr>
      <vt:lpstr>Wingdings</vt:lpstr>
      <vt:lpstr>Savon</vt:lpstr>
      <vt:lpstr>micobacteriosis</vt:lpstr>
      <vt:lpstr> Antecedentes Históricos </vt:lpstr>
      <vt:lpstr>Presentación de PowerPoint</vt:lpstr>
      <vt:lpstr>Presentación de PowerPoint</vt:lpstr>
      <vt:lpstr>Presentación de PowerPoint</vt:lpstr>
      <vt:lpstr>Epidemiologia </vt:lpstr>
      <vt:lpstr>Factores Predisponentes </vt:lpstr>
      <vt:lpstr>Presentación de PowerPoint</vt:lpstr>
      <vt:lpstr> CLASIFICACIÓN DE RUNYON 1959 </vt:lpstr>
      <vt:lpstr>Presentación de PowerPoint</vt:lpstr>
      <vt:lpstr>Presentación de PowerPoint</vt:lpstr>
      <vt:lpstr> CLASIFICACIÓN (CASAL, 2000) </vt:lpstr>
      <vt:lpstr>Presentación de PowerPoint</vt:lpstr>
      <vt:lpstr>  Especies patógenas   </vt:lpstr>
      <vt:lpstr>Vías de transmisión </vt:lpstr>
      <vt:lpstr>Características Microbiológicas </vt:lpstr>
      <vt:lpstr>Cuadro Clínico </vt:lpstr>
      <vt:lpstr> Criterios Diagnóstico Clínico-Imagenológicos </vt:lpstr>
      <vt:lpstr>Características Tomografías </vt:lpstr>
      <vt:lpstr>Presentación de PowerPoint</vt:lpstr>
      <vt:lpstr>Presentación de PowerPoint</vt:lpstr>
      <vt:lpstr>Patrones radiográficos de los enfermos con M. Ambientales. </vt:lpstr>
      <vt:lpstr>Presentación de PowerPoint</vt:lpstr>
      <vt:lpstr>Presentación de PowerPoint</vt:lpstr>
      <vt:lpstr>Presentación de PowerPoint</vt:lpstr>
      <vt:lpstr>Criterios Diagnósticos Microbiológicos </vt:lpstr>
      <vt:lpstr>Presentación de PowerPoint</vt:lpstr>
      <vt:lpstr>Presentación de PowerPoint</vt:lpstr>
      <vt:lpstr> Síndromes Clínicos Producidos por Especies Patógenas </vt:lpstr>
      <vt:lpstr>Presentación de PowerPoint</vt:lpstr>
      <vt:lpstr>Micobacterias de crecimiento rápido (grupo IV de Runyon): </vt:lpstr>
      <vt:lpstr>Presentación de PowerPoint</vt:lpstr>
      <vt:lpstr> Manifestaciones Clínicas M. Avium complex  </vt:lpstr>
      <vt:lpstr>  Principales Medios de Cultivo Líquido    </vt:lpstr>
      <vt:lpstr>Tratamiento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Reporte EDO en M. Ambientales</vt:lpstr>
      <vt:lpstr>M. Ambiental, aspectos diferenciales con la tuberculosis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micobacteriosis</dc:title>
  <dc:creator>Cuenta Microsoft</dc:creator>
  <cp:lastModifiedBy>Andrea Carolina Monroy Brito</cp:lastModifiedBy>
  <cp:revision>39</cp:revision>
  <dcterms:created xsi:type="dcterms:W3CDTF">2022-10-25T22:12:42Z</dcterms:created>
  <dcterms:modified xsi:type="dcterms:W3CDTF">2022-11-07T17:13:03Z</dcterms:modified>
</cp:coreProperties>
</file>