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1"/>
  </p:sldMasterIdLst>
  <p:notesMasterIdLst>
    <p:notesMasterId r:id="rId12"/>
  </p:notesMasterIdLst>
  <p:sldIdLst>
    <p:sldId id="256" r:id="rId2"/>
    <p:sldId id="291" r:id="rId3"/>
    <p:sldId id="292" r:id="rId4"/>
    <p:sldId id="261" r:id="rId5"/>
    <p:sldId id="263" r:id="rId6"/>
    <p:sldId id="308" r:id="rId7"/>
    <p:sldId id="264" r:id="rId8"/>
    <p:sldId id="270" r:id="rId9"/>
    <p:sldId id="301" r:id="rId10"/>
    <p:sldId id="30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84C"/>
    <a:srgbClr val="DDA1B4"/>
    <a:srgbClr val="504D51"/>
    <a:srgbClr val="5C6EF6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51D75-C982-4232-AAC5-20C85E130E92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9CC2C-27B8-41FE-9D4A-A400BC3DA78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322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136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481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426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71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5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849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07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52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617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96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186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1714-E1DE-4F42-9EEA-8C70FE90E983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4DEE0-991C-4390-8DDB-E07CA370162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67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1"/>
          <p:cNvSpPr>
            <a:spLocks noChangeArrowheads="1"/>
          </p:cNvSpPr>
          <p:nvPr/>
        </p:nvSpPr>
        <p:spPr bwMode="auto">
          <a:xfrm>
            <a:off x="2983043" y="1980311"/>
            <a:ext cx="9021723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1000"/>
              </a:spcBef>
              <a:buClrTx/>
              <a:buFontTx/>
              <a:buNone/>
            </a:pPr>
            <a:r>
              <a:rPr lang="es-ES" sz="1800" dirty="0" smtClean="0">
                <a:solidFill>
                  <a:schemeClr val="tx1"/>
                </a:solidFill>
              </a:rPr>
              <a:t>Técnica </a:t>
            </a:r>
            <a:r>
              <a:rPr lang="es-ES" sz="1800" dirty="0">
                <a:solidFill>
                  <a:schemeClr val="tx1"/>
                </a:solidFill>
              </a:rPr>
              <a:t>de </a:t>
            </a:r>
            <a:r>
              <a:rPr lang="es-ES" sz="1800" dirty="0" smtClean="0">
                <a:solidFill>
                  <a:schemeClr val="tx1"/>
                </a:solidFill>
              </a:rPr>
              <a:t>McGregor </a:t>
            </a:r>
            <a:r>
              <a:rPr lang="es-ES" sz="1800" dirty="0">
                <a:solidFill>
                  <a:schemeClr val="tx1"/>
                </a:solidFill>
              </a:rPr>
              <a:t>en la pérdida compleja de sustancia del sistema músculo esquelético en antebrazo y </a:t>
            </a:r>
            <a:r>
              <a:rPr lang="es-ES" sz="1800" dirty="0" smtClean="0">
                <a:solidFill>
                  <a:schemeClr val="tx1"/>
                </a:solidFill>
              </a:rPr>
              <a:t>mano</a:t>
            </a:r>
            <a:r>
              <a:rPr lang="es-ES" sz="1800" b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  <a:endParaRPr lang="es-ES" sz="18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6" name="Rectángulo 6"/>
          <p:cNvSpPr>
            <a:spLocks noChangeArrowheads="1"/>
          </p:cNvSpPr>
          <p:nvPr/>
        </p:nvSpPr>
        <p:spPr bwMode="auto">
          <a:xfrm>
            <a:off x="2653259" y="3237533"/>
            <a:ext cx="8364511" cy="1541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Autores:  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. Wilfredo Mario Campos Arias</a:t>
            </a:r>
          </a:p>
          <a:p>
            <a:pPr eaLnBrk="1" hangingPunct="1"/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. Raúl Hernández Gutiérrez</a:t>
            </a:r>
          </a:p>
          <a:p>
            <a:pPr eaLnBrk="1" hangingPunct="1"/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. Rubén López Beltrán</a:t>
            </a:r>
          </a:p>
        </p:txBody>
      </p:sp>
      <p:pic>
        <p:nvPicPr>
          <p:cNvPr id="8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576" y="179882"/>
            <a:ext cx="2259801" cy="30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45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Recomendaciones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Realizar estudios a largo plazo para determinar la evolución de los pacientes operados de colgajo inguinal por la técnica de </a:t>
            </a:r>
            <a:r>
              <a:rPr lang="x-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McGregor</a:t>
            </a:r>
            <a:r>
              <a:rPr lang="x-non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Llevar un registro más detallados tanto de los hallazgos </a:t>
            </a:r>
            <a:r>
              <a:rPr lang="x-none" dirty="0" err="1">
                <a:latin typeface="Arial" panose="020B0604020202020204" pitchFamily="34" charset="0"/>
                <a:cs typeface="Arial" panose="020B0604020202020204" pitchFamily="34" charset="0"/>
              </a:rPr>
              <a:t>transquirúrgico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 como de la evolución diaria de los pacientes operados por esta técnica. </a:t>
            </a:r>
            <a:endParaRPr lang="x-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Inclusión de la formación orto plástica en la especialidad. </a:t>
            </a:r>
          </a:p>
          <a:p>
            <a:pPr marL="0" indent="0">
              <a:buNone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24166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943" y="0"/>
            <a:ext cx="9144000" cy="1167618"/>
          </a:xfrm>
        </p:spPr>
        <p:txBody>
          <a:bodyPr>
            <a:normAutofit/>
          </a:bodyPr>
          <a:lstStyle/>
          <a:p>
            <a:r>
              <a:rPr lang="es-E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823" y="1449681"/>
            <a:ext cx="11452485" cy="4894848"/>
          </a:xfrm>
        </p:spPr>
        <p:txBody>
          <a:bodyPr>
            <a:normAutofit/>
          </a:bodyPr>
          <a:lstStyle/>
          <a:p>
            <a:pPr algn="l"/>
            <a:r>
              <a:rPr lang="es-ES_tradnl" sz="2800" dirty="0" smtClean="0"/>
              <a:t>La cobertura de los defectos complejos de la mano y antebrazos, </a:t>
            </a:r>
            <a:r>
              <a:rPr lang="es-ES_tradnl" sz="2800" dirty="0" smtClean="0"/>
              <a:t>son     </a:t>
            </a:r>
            <a:r>
              <a:rPr lang="es-ES_tradnl" sz="2800" dirty="0" smtClean="0"/>
              <a:t>cada vez más frecuentes y constituyen un desafío desde el punto de vista anatómico, técnico y funcional. </a:t>
            </a:r>
            <a:endParaRPr lang="es-ES" sz="2800" dirty="0" smtClean="0"/>
          </a:p>
          <a:p>
            <a:pPr algn="l"/>
            <a:r>
              <a:rPr lang="es-ES" sz="2800" dirty="0" smtClean="0"/>
              <a:t>Las extremidades superiores y en particular las manos, son de las regiones corporales con cualidades mecánicas especiales, que ameritan técnicas de reconstrucción o reparación precisas que permitan </a:t>
            </a:r>
            <a:r>
              <a:rPr lang="es-ES" sz="2800" dirty="0" smtClean="0"/>
              <a:t>restablecer, </a:t>
            </a:r>
            <a:r>
              <a:rPr lang="es-ES" sz="2800" dirty="0" smtClean="0"/>
              <a:t>no solo la función sino también la estética de estas zonas corporales.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22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6470" y="2528391"/>
            <a:ext cx="1031965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s-E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¿Será útil la técnica reconstructiva de </a:t>
            </a:r>
            <a:r>
              <a:rPr lang="es-ES" alt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McGregor</a:t>
            </a:r>
            <a:r>
              <a:rPr lang="es-E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 la pérdida </a:t>
            </a:r>
            <a:r>
              <a:rPr lang="es-E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compleja de sustancia en antebrazo y </a:t>
            </a:r>
            <a:r>
              <a:rPr lang="es-E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mano?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atinLnBrk="1">
              <a:spcBef>
                <a:spcPct val="0"/>
              </a:spcBef>
            </a:pPr>
            <a:r>
              <a:rPr lang="es-ES" altLang="en-US" dirty="0" smtClean="0"/>
              <a:t> 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alt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 científico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13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7778" y="1296200"/>
            <a:ext cx="6740099" cy="954631"/>
          </a:xfrm>
        </p:spPr>
        <p:txBody>
          <a:bodyPr>
            <a:normAutofit fontScale="90000"/>
          </a:bodyPr>
          <a:lstStyle/>
          <a:p>
            <a:r>
              <a:rPr lang="en-US" sz="5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US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es-ES" dirty="0" smtClean="0">
                <a:cs typeface="Arial" panose="020B0604020202020204" pitchFamily="34" charset="0"/>
              </a:rPr>
              <a:t/>
            </a:r>
            <a:br>
              <a:rPr lang="es-ES" dirty="0" smtClean="0">
                <a:cs typeface="Arial" panose="020B0604020202020204" pitchFamily="34" charset="0"/>
              </a:rPr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655" y="2250831"/>
            <a:ext cx="9908345" cy="3006969"/>
          </a:xfrm>
        </p:spPr>
        <p:txBody>
          <a:bodyPr>
            <a:normAutofit/>
          </a:bodyPr>
          <a:lstStyle/>
          <a:p>
            <a:pPr algn="just"/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Evaluar los resultados de la utilización de la técnica de </a:t>
            </a:r>
            <a:r>
              <a:rPr 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McGregor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 la pérdida compleja de sustancia de antebrazo y mano.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2091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4521" y="0"/>
            <a:ext cx="4863737" cy="1162594"/>
          </a:xfrm>
        </p:spPr>
        <p:txBody>
          <a:bodyPr>
            <a:normAutofit fontScale="90000"/>
          </a:bodyPr>
          <a:lstStyle/>
          <a:p>
            <a:r>
              <a:rPr lang="es-E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Específicos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3770" y="1881053"/>
            <a:ext cx="10620103" cy="3839976"/>
          </a:xfrm>
        </p:spPr>
        <p:txBody>
          <a:bodyPr>
            <a:normAutofit/>
          </a:bodyPr>
          <a:lstStyle/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Caracterizar la muestra según edad, sexo, etiología, tipo de cirugía, enfermedades asociadas, evolución clínica y complicaciones posquirúrgicas</a:t>
            </a:r>
            <a:r>
              <a:rPr lang="x-non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l"/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Relacionar los resultados posquirúrgicos, con las enfermedades asociadas y los factores de riesgo. </a:t>
            </a:r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139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4521" y="0"/>
            <a:ext cx="4863737" cy="1162594"/>
          </a:xfrm>
        </p:spPr>
        <p:txBody>
          <a:bodyPr>
            <a:normAutofit fontScale="90000"/>
          </a:bodyPr>
          <a:lstStyle/>
          <a:p>
            <a:r>
              <a:rPr lang="es-E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Específicos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3770" y="1881053"/>
            <a:ext cx="10620103" cy="3839976"/>
          </a:xfrm>
        </p:spPr>
        <p:txBody>
          <a:bodyPr>
            <a:normAutofit/>
          </a:bodyPr>
          <a:lstStyle/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x-non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Determinar </a:t>
            </a: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el grado de satisfacción del paciente con el resultado obtenido y el tiempo de incorporacion social</a:t>
            </a:r>
            <a:r>
              <a:rPr lang="x-non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l"/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q"/>
            </a:pP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Identificar la tecnica quirúrgica empleada y las complicaciones posquirúrgicas presentes</a:t>
            </a:r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719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154" y="0"/>
            <a:ext cx="9144000" cy="1223889"/>
          </a:xfrm>
        </p:spPr>
        <p:txBody>
          <a:bodyPr>
            <a:normAutofit/>
          </a:bodyPr>
          <a:lstStyle/>
          <a:p>
            <a:pPr algn="r"/>
            <a:r>
              <a:rPr lang="es-E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y métodos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154" y="1659988"/>
            <a:ext cx="10949354" cy="4019843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Estudio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ambispectivo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descriptivo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longitudinal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dirigido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describir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serie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casos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tratados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quirúrgicamente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la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técnica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McGregor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sz="28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rdida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compleja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sustancia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antrebrazo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 Hospital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Clínico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Quirúrgico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Hermanos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Ameijeiras”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comprendido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desde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2017 y 2021.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498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8082" y="674557"/>
            <a:ext cx="9144000" cy="1128468"/>
          </a:xfrm>
        </p:spPr>
        <p:txBody>
          <a:bodyPr>
            <a:normAutofit fontScale="90000"/>
          </a:bodyPr>
          <a:lstStyle/>
          <a:p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Recolecci</a:t>
            </a:r>
            <a:r>
              <a:rPr lang="x-none" sz="4800" dirty="0" err="1"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n de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informaci</a:t>
            </a:r>
            <a:r>
              <a:rPr lang="x-none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ón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578" y="2251539"/>
            <a:ext cx="9144000" cy="3192657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Revisión</a:t>
            </a:r>
            <a:r>
              <a:rPr lang="en-US" sz="28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historias</a:t>
            </a:r>
            <a:r>
              <a:rPr lang="en-US" sz="28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clínicas</a:t>
            </a:r>
            <a:r>
              <a:rPr lang="en-US" sz="28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  <a:endParaRPr lang="es-ES" sz="2800" b="0" dirty="0" smtClean="0">
              <a:solidFill>
                <a:schemeClr val="tx1"/>
              </a:solidFill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Observación</a:t>
            </a:r>
            <a:r>
              <a:rPr lang="en-US" sz="28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  <a:endParaRPr lang="es-ES" sz="2800" b="0" dirty="0" smtClean="0">
              <a:solidFill>
                <a:schemeClr val="tx1"/>
              </a:solidFill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Revisión</a:t>
            </a:r>
            <a:r>
              <a:rPr lang="en-US" sz="28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documental</a:t>
            </a:r>
            <a:r>
              <a:rPr lang="en-US" sz="28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800" dirty="0" err="1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Planilla</a:t>
            </a:r>
            <a:r>
              <a:rPr lang="en-US" sz="280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de </a:t>
            </a:r>
            <a:r>
              <a:rPr lang="en-US" sz="2800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recolección</a:t>
            </a:r>
            <a:r>
              <a:rPr lang="en-US" sz="28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datos</a:t>
            </a:r>
            <a:endParaRPr lang="es-ES" sz="2800" b="0" dirty="0" smtClean="0">
              <a:solidFill>
                <a:schemeClr val="tx1"/>
              </a:solidFill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/>
          <a:srcRect l="44342" t="20433" r="10464" b="14567"/>
          <a:stretch/>
        </p:blipFill>
        <p:spPr>
          <a:xfrm>
            <a:off x="9315987" y="4530046"/>
            <a:ext cx="2461841" cy="1990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67208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06548" y="0"/>
            <a:ext cx="9144000" cy="1223889"/>
          </a:xfrm>
        </p:spPr>
        <p:txBody>
          <a:bodyPr/>
          <a:lstStyle/>
          <a:p>
            <a:pPr algn="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329" y="1984254"/>
            <a:ext cx="10560147" cy="1870293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En más de la mitad de los pacientes tratados la incorporación a la vida social estuvo entre las seis semanas y tres meses y un poco menos en el periodo de cuatro a seis semanas.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endParaRPr lang="x-non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x-non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más de la mitad de los pacientes operados </a:t>
            </a:r>
            <a:r>
              <a:rPr lang="x-non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utilizó más frecuentemente la rama profunda ACIS con mayor porcentaje de complicación posoperatoria y su variante en menor proporción. </a:t>
            </a:r>
            <a:endParaRPr lang="x-non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0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</TotalTime>
  <Words>422</Words>
  <Application>Microsoft Office PowerPoint</Application>
  <PresentationFormat>Personalizado</PresentationFormat>
  <Paragraphs>38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Office Theme</vt:lpstr>
      <vt:lpstr>Diapositiva 1</vt:lpstr>
      <vt:lpstr>Introducción</vt:lpstr>
      <vt:lpstr>Problema científico</vt:lpstr>
      <vt:lpstr>Objetivo General  </vt:lpstr>
      <vt:lpstr>Específicos</vt:lpstr>
      <vt:lpstr>Específicos</vt:lpstr>
      <vt:lpstr>Material y métodos</vt:lpstr>
      <vt:lpstr>Recolección de información</vt:lpstr>
      <vt:lpstr>Conclusiones </vt:lpstr>
      <vt:lpstr>Recomendaciones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Wilfredo</dc:creator>
  <cp:lastModifiedBy>clin2</cp:lastModifiedBy>
  <cp:revision>65</cp:revision>
  <dcterms:created xsi:type="dcterms:W3CDTF">2022-03-14T05:26:13Z</dcterms:created>
  <dcterms:modified xsi:type="dcterms:W3CDTF">2022-11-01T15:08:20Z</dcterms:modified>
</cp:coreProperties>
</file>